
<file path=[Content_Types].xml><?xml version="1.0" encoding="utf-8"?>
<Types xmlns="http://schemas.openxmlformats.org/package/2006/content-types">
  <Default Extension="fntdata" ContentType="application/x-fontdata"/>
  <Default Extension="jpeg" ContentType="image/jpeg"/>
  <Default Extension="png" ContentType="image/png"/>
  <Default Extension="pptx" ContentType="image/unknown"/>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7"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0" r:id="rId14"/>
    <p:sldId id="271" r:id="rId15"/>
    <p:sldId id="273" r:id="rId16"/>
  </p:sldIdLst>
  <p:sldSz cx="18288000" cy="10287000"/>
  <p:notesSz cx="6858000" cy="9144000"/>
  <p:embeddedFontLst>
    <p:embeddedFont>
      <p:font typeface="Garet" panose="020B0604020202020204" charset="0"/>
      <p:regular r:id="rId17"/>
    </p:embeddedFont>
    <p:embeddedFont>
      <p:font typeface="Saira Bold" panose="020B0604020202020204" charset="0"/>
      <p:regular r:id="rId18"/>
    </p:embeddedFont>
    <p:embeddedFont>
      <p:font typeface="Trebuchet MS" panose="020B0603020202020204" pitchFamily="34" charset="0"/>
      <p:regular r:id="rId19"/>
      <p:bold r:id="rId20"/>
      <p:italic r:id="rId21"/>
      <p:boldItalic r:id="rId22"/>
    </p:embeddedFont>
    <p:embeddedFont>
      <p:font typeface="Wingdings 3" panose="05040102010807070707" pitchFamily="18" charset="2"/>
      <p:regular r:id="rId2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3BF1777-0B18-4295-B2A6-A97D5950BB14}">
          <p14:sldIdLst>
            <p14:sldId id="256"/>
            <p14:sldId id="257"/>
            <p14:sldId id="258"/>
            <p14:sldId id="259"/>
            <p14:sldId id="260"/>
            <p14:sldId id="261"/>
            <p14:sldId id="262"/>
            <p14:sldId id="263"/>
            <p14:sldId id="264"/>
            <p14:sldId id="265"/>
            <p14:sldId id="266"/>
            <p14:sldId id="267"/>
            <p14:sldId id="270"/>
            <p14:sldId id="271"/>
            <p14:sldId id="27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autoAdjust="0"/>
    <p:restoredTop sz="95979" autoAdjust="0"/>
  </p:normalViewPr>
  <p:slideViewPr>
    <p:cSldViewPr>
      <p:cViewPr>
        <p:scale>
          <a:sx n="50" d="100"/>
          <a:sy n="50" d="100"/>
        </p:scale>
        <p:origin x="1218" y="6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ptx>
</file>

<file path=ppt/media/image21.jpe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12700"/>
            <a:ext cx="18288000" cy="10299701"/>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2260601" y="3606801"/>
            <a:ext cx="11650404" cy="2469453"/>
          </a:xfrm>
        </p:spPr>
        <p:txBody>
          <a:bodyPr anchor="b">
            <a:noAutofit/>
          </a:bodyPr>
          <a:lstStyle>
            <a:lvl1pPr algn="r">
              <a:defRPr sz="81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2260601" y="6076250"/>
            <a:ext cx="11650404" cy="1645349"/>
          </a:xfrm>
        </p:spPr>
        <p:txBody>
          <a:bodyPr anchor="t"/>
          <a:lstStyle>
            <a:lvl1pPr marL="0" indent="0" algn="r">
              <a:buNone/>
              <a:defRPr>
                <a:solidFill>
                  <a:schemeClr val="tx1">
                    <a:lumMod val="50000"/>
                    <a:lumOff val="50000"/>
                  </a:schemeClr>
                </a:solidFill>
              </a:defRPr>
            </a:lvl1pPr>
            <a:lvl2pPr marL="685800" indent="0" algn="ctr">
              <a:buNone/>
              <a:defRPr>
                <a:solidFill>
                  <a:schemeClr val="tx1">
                    <a:tint val="75000"/>
                  </a:schemeClr>
                </a:solidFill>
              </a:defRPr>
            </a:lvl2pPr>
            <a:lvl3pPr marL="1371600" indent="0" algn="ctr">
              <a:buNone/>
              <a:defRPr>
                <a:solidFill>
                  <a:schemeClr val="tx1">
                    <a:tint val="75000"/>
                  </a:schemeClr>
                </a:solidFill>
              </a:defRPr>
            </a:lvl3pPr>
            <a:lvl4pPr marL="2057400" indent="0" algn="ctr">
              <a:buNone/>
              <a:defRPr>
                <a:solidFill>
                  <a:schemeClr val="tx1">
                    <a:tint val="75000"/>
                  </a:schemeClr>
                </a:solidFill>
              </a:defRPr>
            </a:lvl4pPr>
            <a:lvl5pPr marL="2743200" indent="0" algn="ctr">
              <a:buNone/>
              <a:defRPr>
                <a:solidFill>
                  <a:schemeClr val="tx1">
                    <a:tint val="75000"/>
                  </a:schemeClr>
                </a:solidFill>
              </a:defRPr>
            </a:lvl5pPr>
            <a:lvl6pPr marL="3429000" indent="0" algn="ctr">
              <a:buNone/>
              <a:defRPr>
                <a:solidFill>
                  <a:schemeClr val="tx1">
                    <a:tint val="75000"/>
                  </a:schemeClr>
                </a:solidFill>
              </a:defRPr>
            </a:lvl6pPr>
            <a:lvl7pPr marL="4114800" indent="0" algn="ctr">
              <a:buNone/>
              <a:defRPr>
                <a:solidFill>
                  <a:schemeClr val="tx1">
                    <a:tint val="75000"/>
                  </a:schemeClr>
                </a:solidFill>
              </a:defRPr>
            </a:lvl7pPr>
            <a:lvl8pPr marL="4800600" indent="0" algn="ctr">
              <a:buNone/>
              <a:defRPr>
                <a:solidFill>
                  <a:schemeClr val="tx1">
                    <a:tint val="75000"/>
                  </a:schemeClr>
                </a:solidFill>
              </a:defRPr>
            </a:lvl8pPr>
            <a:lvl9pPr marL="54864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394142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016003" y="914400"/>
            <a:ext cx="12895002" cy="5105400"/>
          </a:xfrm>
        </p:spPr>
        <p:txBody>
          <a:bodyPr anchor="ctr">
            <a:normAutofit/>
          </a:bodyPr>
          <a:lstStyle>
            <a:lvl1pPr algn="l">
              <a:defRPr sz="6600" b="0" cap="none"/>
            </a:lvl1pPr>
          </a:lstStyle>
          <a:p>
            <a:r>
              <a:rPr lang="en-US"/>
              <a:t>Click to edit Master title style</a:t>
            </a:r>
            <a:endParaRPr lang="en-US" dirty="0"/>
          </a:p>
        </p:txBody>
      </p:sp>
      <p:sp>
        <p:nvSpPr>
          <p:cNvPr id="3" name="Text Placeholder 2"/>
          <p:cNvSpPr>
            <a:spLocks noGrp="1"/>
          </p:cNvSpPr>
          <p:nvPr>
            <p:ph type="body" idx="1"/>
          </p:nvPr>
        </p:nvSpPr>
        <p:spPr>
          <a:xfrm>
            <a:off x="1016003" y="6705600"/>
            <a:ext cx="12895002" cy="2356443"/>
          </a:xfrm>
        </p:spPr>
        <p:txBody>
          <a:bodyPr anchor="ctr">
            <a:normAutofit/>
          </a:bodyPr>
          <a:lstStyle>
            <a:lvl1pPr marL="0" indent="0" algn="l">
              <a:buNone/>
              <a:defRPr sz="2700">
                <a:solidFill>
                  <a:schemeClr val="tx1">
                    <a:lumMod val="75000"/>
                    <a:lumOff val="2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43565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97001" y="914400"/>
            <a:ext cx="12141201" cy="4533900"/>
          </a:xfrm>
        </p:spPr>
        <p:txBody>
          <a:bodyPr anchor="ctr">
            <a:normAutofit/>
          </a:bodyPr>
          <a:lstStyle>
            <a:lvl1pPr algn="l">
              <a:defRPr sz="66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2049209" y="5448300"/>
            <a:ext cx="10836786" cy="571500"/>
          </a:xfrm>
        </p:spPr>
        <p:txBody>
          <a:bodyPr anchor="ctr">
            <a:noAutofit/>
          </a:bodyPr>
          <a:lstStyle>
            <a:lvl1pPr marL="0" indent="0">
              <a:buFontTx/>
              <a:buNone/>
              <a:defRPr sz="2400">
                <a:solidFill>
                  <a:schemeClr val="tx1">
                    <a:lumMod val="50000"/>
                    <a:lumOff val="50000"/>
                  </a:schemeClr>
                </a:solidFill>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a:t>Click to edit Master text styles</a:t>
            </a:r>
          </a:p>
        </p:txBody>
      </p:sp>
      <p:sp>
        <p:nvSpPr>
          <p:cNvPr id="3" name="Text Placeholder 2"/>
          <p:cNvSpPr>
            <a:spLocks noGrp="1"/>
          </p:cNvSpPr>
          <p:nvPr>
            <p:ph type="body" idx="1"/>
          </p:nvPr>
        </p:nvSpPr>
        <p:spPr>
          <a:xfrm>
            <a:off x="1016003" y="6705600"/>
            <a:ext cx="12895002" cy="2356443"/>
          </a:xfrm>
        </p:spPr>
        <p:txBody>
          <a:bodyPr anchor="ctr">
            <a:normAutofit/>
          </a:bodyPr>
          <a:lstStyle>
            <a:lvl1pPr marL="0" indent="0" algn="l">
              <a:buNone/>
              <a:defRPr sz="2700">
                <a:solidFill>
                  <a:schemeClr val="tx1">
                    <a:lumMod val="75000"/>
                    <a:lumOff val="2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20" name="TextBox 19"/>
          <p:cNvSpPr txBox="1"/>
          <p:nvPr/>
        </p:nvSpPr>
        <p:spPr>
          <a:xfrm>
            <a:off x="812805" y="1185567"/>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13339517" y="4329834"/>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latin typeface="Arial"/>
              </a:rPr>
              <a:t>”</a:t>
            </a:r>
            <a:endParaRPr lang="en-US" sz="2700" dirty="0">
              <a:solidFill>
                <a:schemeClr val="accent1">
                  <a:lumMod val="60000"/>
                  <a:lumOff val="40000"/>
                </a:schemeClr>
              </a:solidFill>
              <a:latin typeface="Arial"/>
            </a:endParaRPr>
          </a:p>
        </p:txBody>
      </p:sp>
    </p:spTree>
    <p:extLst>
      <p:ext uri="{BB962C8B-B14F-4D97-AF65-F5344CB8AC3E}">
        <p14:creationId xmlns:p14="http://schemas.microsoft.com/office/powerpoint/2010/main" val="37526361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016003" y="2897982"/>
            <a:ext cx="12895002" cy="3893190"/>
          </a:xfrm>
        </p:spPr>
        <p:txBody>
          <a:bodyPr anchor="b">
            <a:normAutofit/>
          </a:bodyPr>
          <a:lstStyle>
            <a:lvl1pPr algn="l">
              <a:defRPr sz="6600" b="0" cap="none"/>
            </a:lvl1pPr>
          </a:lstStyle>
          <a:p>
            <a:r>
              <a:rPr lang="en-US"/>
              <a:t>Click to edit Master title style</a:t>
            </a:r>
            <a:endParaRPr lang="en-US" dirty="0"/>
          </a:p>
        </p:txBody>
      </p:sp>
      <p:sp>
        <p:nvSpPr>
          <p:cNvPr id="3" name="Text Placeholder 2"/>
          <p:cNvSpPr>
            <a:spLocks noGrp="1"/>
          </p:cNvSpPr>
          <p:nvPr>
            <p:ph type="body" idx="1"/>
          </p:nvPr>
        </p:nvSpPr>
        <p:spPr>
          <a:xfrm>
            <a:off x="1016003" y="6791172"/>
            <a:ext cx="12895002" cy="2270871"/>
          </a:xfrm>
        </p:spPr>
        <p:txBody>
          <a:bodyPr anchor="t">
            <a:normAutofit/>
          </a:bodyPr>
          <a:lstStyle>
            <a:lvl1pPr marL="0" indent="0" algn="l">
              <a:buNone/>
              <a:defRPr sz="2700">
                <a:solidFill>
                  <a:schemeClr val="tx1">
                    <a:lumMod val="75000"/>
                    <a:lumOff val="2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4316892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397001" y="914400"/>
            <a:ext cx="12141201" cy="4533900"/>
          </a:xfrm>
        </p:spPr>
        <p:txBody>
          <a:bodyPr anchor="ctr">
            <a:normAutofit/>
          </a:bodyPr>
          <a:lstStyle>
            <a:lvl1pPr algn="l">
              <a:defRPr sz="66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015999" y="6019800"/>
            <a:ext cx="12895004" cy="771372"/>
          </a:xfrm>
        </p:spPr>
        <p:txBody>
          <a:bodyPr anchor="b">
            <a:noAutofit/>
          </a:bodyPr>
          <a:lstStyle>
            <a:lvl1pPr marL="0" indent="0">
              <a:buFontTx/>
              <a:buNone/>
              <a:defRPr sz="3600">
                <a:solidFill>
                  <a:schemeClr val="tx1">
                    <a:lumMod val="75000"/>
                    <a:lumOff val="25000"/>
                  </a:schemeClr>
                </a:solidFill>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a:t>Click to edit Master text styles</a:t>
            </a:r>
          </a:p>
        </p:txBody>
      </p:sp>
      <p:sp>
        <p:nvSpPr>
          <p:cNvPr id="3" name="Text Placeholder 2"/>
          <p:cNvSpPr>
            <a:spLocks noGrp="1"/>
          </p:cNvSpPr>
          <p:nvPr>
            <p:ph type="body" idx="1"/>
          </p:nvPr>
        </p:nvSpPr>
        <p:spPr>
          <a:xfrm>
            <a:off x="1016003" y="6791172"/>
            <a:ext cx="12895002" cy="2270871"/>
          </a:xfrm>
        </p:spPr>
        <p:txBody>
          <a:bodyPr anchor="t">
            <a:normAutofit/>
          </a:bodyPr>
          <a:lstStyle>
            <a:lvl1pPr marL="0" indent="0" algn="l">
              <a:buNone/>
              <a:defRPr sz="2700">
                <a:solidFill>
                  <a:schemeClr val="tx1">
                    <a:lumMod val="50000"/>
                    <a:lumOff val="50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24" name="TextBox 23"/>
          <p:cNvSpPr txBox="1"/>
          <p:nvPr/>
        </p:nvSpPr>
        <p:spPr>
          <a:xfrm>
            <a:off x="812805" y="1185567"/>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13339517" y="4329834"/>
            <a:ext cx="914400" cy="877164"/>
          </a:xfrm>
          <a:prstGeom prst="rect">
            <a:avLst/>
          </a:prstGeom>
        </p:spPr>
        <p:txBody>
          <a:bodyPr vert="horz" lIns="137160" tIns="68580" rIns="137160" bIns="68580" rtlCol="0" anchor="ctr">
            <a:noAutofit/>
          </a:bodyPr>
          <a:lstStyle/>
          <a:p>
            <a:pPr lvl="0"/>
            <a:r>
              <a:rPr lang="en-US" sz="12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880016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028699" y="914400"/>
            <a:ext cx="12882305" cy="4533900"/>
          </a:xfrm>
        </p:spPr>
        <p:txBody>
          <a:bodyPr anchor="ctr">
            <a:normAutofit/>
          </a:bodyPr>
          <a:lstStyle>
            <a:lvl1pPr algn="l">
              <a:defRPr sz="66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015999" y="6019800"/>
            <a:ext cx="12895004" cy="771372"/>
          </a:xfrm>
        </p:spPr>
        <p:txBody>
          <a:bodyPr anchor="b">
            <a:noAutofit/>
          </a:bodyPr>
          <a:lstStyle>
            <a:lvl1pPr marL="0" indent="0">
              <a:buFontTx/>
              <a:buNone/>
              <a:defRPr sz="3600">
                <a:solidFill>
                  <a:schemeClr val="accent1"/>
                </a:solidFill>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a:t>Click to edit Master text styles</a:t>
            </a:r>
          </a:p>
        </p:txBody>
      </p:sp>
      <p:sp>
        <p:nvSpPr>
          <p:cNvPr id="3" name="Text Placeholder 2"/>
          <p:cNvSpPr>
            <a:spLocks noGrp="1"/>
          </p:cNvSpPr>
          <p:nvPr>
            <p:ph type="body" idx="1"/>
          </p:nvPr>
        </p:nvSpPr>
        <p:spPr>
          <a:xfrm>
            <a:off x="1016003" y="6791172"/>
            <a:ext cx="12895002" cy="2270871"/>
          </a:xfrm>
        </p:spPr>
        <p:txBody>
          <a:bodyPr anchor="t">
            <a:normAutofit/>
          </a:bodyPr>
          <a:lstStyle>
            <a:lvl1pPr marL="0" indent="0" algn="l">
              <a:buNone/>
              <a:defRPr sz="2700">
                <a:solidFill>
                  <a:schemeClr val="tx1">
                    <a:lumMod val="50000"/>
                    <a:lumOff val="50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763735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852521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951510" y="914399"/>
            <a:ext cx="1957115" cy="787717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016003" y="914400"/>
            <a:ext cx="10590225" cy="78771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25626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54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20841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16003" y="4051301"/>
            <a:ext cx="12895002" cy="2739872"/>
          </a:xfrm>
        </p:spPr>
        <p:txBody>
          <a:bodyPr anchor="b"/>
          <a:lstStyle>
            <a:lvl1pPr algn="l">
              <a:defRPr sz="6000" b="0" cap="none"/>
            </a:lvl1pPr>
          </a:lstStyle>
          <a:p>
            <a:r>
              <a:rPr lang="en-US"/>
              <a:t>Click to edit Master title style</a:t>
            </a:r>
            <a:endParaRPr lang="en-US" dirty="0"/>
          </a:p>
        </p:txBody>
      </p:sp>
      <p:sp>
        <p:nvSpPr>
          <p:cNvPr id="3" name="Text Placeholder 2"/>
          <p:cNvSpPr>
            <a:spLocks noGrp="1"/>
          </p:cNvSpPr>
          <p:nvPr>
            <p:ph type="body" idx="1"/>
          </p:nvPr>
        </p:nvSpPr>
        <p:spPr>
          <a:xfrm>
            <a:off x="1016003" y="6791172"/>
            <a:ext cx="12895002" cy="1290600"/>
          </a:xfrm>
        </p:spPr>
        <p:txBody>
          <a:bodyPr anchor="t"/>
          <a:lstStyle>
            <a:lvl1pPr marL="0" indent="0" algn="l">
              <a:buNone/>
              <a:defRPr sz="3000">
                <a:solidFill>
                  <a:schemeClr val="tx1">
                    <a:lumMod val="50000"/>
                    <a:lumOff val="50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1/5/2026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549793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16002" y="3240884"/>
            <a:ext cx="6276053" cy="58211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34955" y="3240884"/>
            <a:ext cx="6276051" cy="5821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26683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13618" y="3241475"/>
            <a:ext cx="6278435" cy="864393"/>
          </a:xfrm>
        </p:spPr>
        <p:txBody>
          <a:bodyPr anchor="b">
            <a:noAutofit/>
          </a:bodyPr>
          <a:lstStyle>
            <a:lvl1pPr marL="0" indent="0">
              <a:buNone/>
              <a:defRPr sz="3600" b="0"/>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013618" y="4105868"/>
            <a:ext cx="6278435" cy="49561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32575" y="3241475"/>
            <a:ext cx="6278427" cy="864393"/>
          </a:xfrm>
        </p:spPr>
        <p:txBody>
          <a:bodyPr anchor="b">
            <a:noAutofit/>
          </a:bodyPr>
          <a:lstStyle>
            <a:lvl1pPr marL="0" indent="0">
              <a:buNone/>
              <a:defRPr sz="3600" b="0"/>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7632577" y="4105868"/>
            <a:ext cx="6278426" cy="49561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1/5/2026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9786900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16001" y="914400"/>
            <a:ext cx="12895002" cy="19812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1/5/2026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425810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1/5/2026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19489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16001" y="2247906"/>
            <a:ext cx="5781792" cy="1917699"/>
          </a:xfrm>
        </p:spPr>
        <p:txBody>
          <a:bodyPr anchor="b">
            <a:normAutofit/>
          </a:bodyPr>
          <a:lstStyle>
            <a:lvl1pPr>
              <a:defRPr sz="3000"/>
            </a:lvl1pPr>
          </a:lstStyle>
          <a:p>
            <a:r>
              <a:rPr lang="en-US"/>
              <a:t>Click to edit Master title style</a:t>
            </a:r>
            <a:endParaRPr lang="en-US" dirty="0"/>
          </a:p>
        </p:txBody>
      </p:sp>
      <p:sp>
        <p:nvSpPr>
          <p:cNvPr id="3" name="Content Placeholder 2"/>
          <p:cNvSpPr>
            <a:spLocks noGrp="1"/>
          </p:cNvSpPr>
          <p:nvPr>
            <p:ph idx="1"/>
          </p:nvPr>
        </p:nvSpPr>
        <p:spPr>
          <a:xfrm>
            <a:off x="7140692" y="772387"/>
            <a:ext cx="6770312" cy="828965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16001" y="4165604"/>
            <a:ext cx="5781792" cy="3876674"/>
          </a:xfrm>
        </p:spPr>
        <p:txBody>
          <a:bodyPr>
            <a:normAutofit/>
          </a:bodyPr>
          <a:lstStyle>
            <a:lvl1pPr marL="0" indent="0">
              <a:buNone/>
              <a:defRPr sz="2100"/>
            </a:lvl1pPr>
            <a:lvl2pPr marL="685595" indent="0">
              <a:buNone/>
              <a:defRPr sz="2100"/>
            </a:lvl2pPr>
            <a:lvl3pPr marL="1371189" indent="0">
              <a:buNone/>
              <a:defRPr sz="1800"/>
            </a:lvl3pPr>
            <a:lvl4pPr marL="2056784" indent="0">
              <a:buNone/>
              <a:defRPr sz="1500"/>
            </a:lvl4pPr>
            <a:lvl5pPr marL="2742377" indent="0">
              <a:buNone/>
              <a:defRPr sz="1500"/>
            </a:lvl5pPr>
            <a:lvl6pPr marL="3427971" indent="0">
              <a:buNone/>
              <a:defRPr sz="1500"/>
            </a:lvl6pPr>
            <a:lvl7pPr marL="4113566" indent="0">
              <a:buNone/>
              <a:defRPr sz="1500"/>
            </a:lvl7pPr>
            <a:lvl8pPr marL="4799160" indent="0">
              <a:buNone/>
              <a:defRPr sz="1500"/>
            </a:lvl8pPr>
            <a:lvl9pPr marL="5484755"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14767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16002" y="7200900"/>
            <a:ext cx="12895001" cy="85010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16001" y="914400"/>
            <a:ext cx="12895002" cy="5768577"/>
          </a:xfrm>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16002" y="8051007"/>
            <a:ext cx="12895001" cy="1011036"/>
          </a:xfrm>
        </p:spPr>
        <p:txBody>
          <a:bodyPr>
            <a:normAutofit/>
          </a:bodyPr>
          <a:lstStyle>
            <a:lvl1pPr marL="0" indent="0">
              <a:buNone/>
              <a:defRPr sz="18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1/5/2026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76848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12700"/>
            <a:ext cx="18288000" cy="10299701"/>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1016001" y="914400"/>
            <a:ext cx="12895002" cy="19812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016001" y="3240884"/>
            <a:ext cx="12895002" cy="5821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807700" y="9062044"/>
            <a:ext cx="1367909" cy="547688"/>
          </a:xfrm>
          <a:prstGeom prst="rect">
            <a:avLst/>
          </a:prstGeom>
        </p:spPr>
        <p:txBody>
          <a:bodyPr vert="horz" lIns="91440" tIns="45720" rIns="91440" bIns="45720" rtlCol="0" anchor="ctr"/>
          <a:lstStyle>
            <a:lvl1pPr algn="r">
              <a:defRPr sz="1350">
                <a:solidFill>
                  <a:schemeClr val="tx1">
                    <a:tint val="75000"/>
                  </a:schemeClr>
                </a:solidFill>
              </a:defRPr>
            </a:lvl1pPr>
          </a:lstStyle>
          <a:p>
            <a:fld id="{1D8BD707-D9CF-40AE-B4C6-C98DA3205C09}" type="datetimeFigureOut">
              <a:rPr lang="en-US" smtClean="0"/>
              <a:pPr/>
              <a:t>1/5/2026</a:t>
            </a:fld>
            <a:endParaRPr lang="en-US"/>
          </a:p>
        </p:txBody>
      </p:sp>
      <p:sp>
        <p:nvSpPr>
          <p:cNvPr id="5" name="Footer Placeholder 4"/>
          <p:cNvSpPr>
            <a:spLocks noGrp="1"/>
          </p:cNvSpPr>
          <p:nvPr>
            <p:ph type="ftr" sz="quarter" idx="3"/>
          </p:nvPr>
        </p:nvSpPr>
        <p:spPr>
          <a:xfrm>
            <a:off x="1016001" y="9062044"/>
            <a:ext cx="9446418" cy="547688"/>
          </a:xfrm>
          <a:prstGeom prst="rect">
            <a:avLst/>
          </a:prstGeom>
        </p:spPr>
        <p:txBody>
          <a:bodyPr vert="horz" lIns="91440" tIns="45720" rIns="91440" bIns="45720" rtlCol="0" anchor="ctr"/>
          <a:lstStyle>
            <a:lvl1pPr algn="l">
              <a:defRPr sz="13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2885995" y="9062044"/>
            <a:ext cx="1025009" cy="547688"/>
          </a:xfrm>
          <a:prstGeom prst="rect">
            <a:avLst/>
          </a:prstGeom>
        </p:spPr>
        <p:txBody>
          <a:bodyPr vert="horz" lIns="91440" tIns="45720" rIns="91440" bIns="45720" rtlCol="0" anchor="ctr"/>
          <a:lstStyle>
            <a:lvl1pPr algn="r">
              <a:defRPr sz="1350">
                <a:solidFill>
                  <a:schemeClr val="accent1"/>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87363783"/>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6858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514350" indent="-514350" algn="l" defTabSz="685800" rtl="0" eaLnBrk="1" latinLnBrk="0" hangingPunct="1">
        <a:spcBef>
          <a:spcPts val="1500"/>
        </a:spcBef>
        <a:spcAft>
          <a:spcPts val="0"/>
        </a:spcAft>
        <a:buClr>
          <a:schemeClr val="accent1"/>
        </a:buClr>
        <a:buSzPct val="80000"/>
        <a:buFont typeface="Wingdings 3" charset="2"/>
        <a:buChar char=""/>
        <a:defRPr sz="2700" kern="1200">
          <a:solidFill>
            <a:schemeClr val="tx1">
              <a:lumMod val="75000"/>
              <a:lumOff val="25000"/>
            </a:schemeClr>
          </a:solidFill>
          <a:latin typeface="+mn-lt"/>
          <a:ea typeface="+mn-ea"/>
          <a:cs typeface="+mn-cs"/>
        </a:defRPr>
      </a:lvl1pPr>
      <a:lvl2pPr marL="1114425" indent="-428625" algn="l" defTabSz="685800" rtl="0" eaLnBrk="1" latinLnBrk="0" hangingPunct="1">
        <a:spcBef>
          <a:spcPts val="1500"/>
        </a:spcBef>
        <a:spcAft>
          <a:spcPts val="0"/>
        </a:spcAft>
        <a:buClr>
          <a:schemeClr val="accent1"/>
        </a:buClr>
        <a:buSzPct val="80000"/>
        <a:buFont typeface="Wingdings 3" charset="2"/>
        <a:buChar char=""/>
        <a:defRPr sz="2400" kern="1200">
          <a:solidFill>
            <a:schemeClr val="tx1">
              <a:lumMod val="75000"/>
              <a:lumOff val="25000"/>
            </a:schemeClr>
          </a:solidFill>
          <a:latin typeface="+mn-lt"/>
          <a:ea typeface="+mn-ea"/>
          <a:cs typeface="+mn-cs"/>
        </a:defRPr>
      </a:lvl2pPr>
      <a:lvl3pPr marL="1714500" indent="-342900" algn="l" defTabSz="685800" rtl="0" eaLnBrk="1" latinLnBrk="0" hangingPunct="1">
        <a:spcBef>
          <a:spcPts val="1500"/>
        </a:spcBef>
        <a:spcAft>
          <a:spcPts val="0"/>
        </a:spcAft>
        <a:buClr>
          <a:schemeClr val="accent1"/>
        </a:buClr>
        <a:buSzPct val="80000"/>
        <a:buFont typeface="Wingdings 3" charset="2"/>
        <a:buChar char=""/>
        <a:defRPr sz="2100" kern="1200">
          <a:solidFill>
            <a:schemeClr val="tx1">
              <a:lumMod val="75000"/>
              <a:lumOff val="25000"/>
            </a:schemeClr>
          </a:solidFill>
          <a:latin typeface="+mn-lt"/>
          <a:ea typeface="+mn-ea"/>
          <a:cs typeface="+mn-cs"/>
        </a:defRPr>
      </a:lvl3pPr>
      <a:lvl4pPr marL="24003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4pPr>
      <a:lvl5pPr marL="30861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5pPr>
      <a:lvl6pPr marL="37719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6pPr>
      <a:lvl7pPr marL="44577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7pPr>
      <a:lvl8pPr marL="51435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8pPr>
      <a:lvl9pPr marL="5829300" indent="-342900" algn="l" defTabSz="685800" rtl="0" eaLnBrk="1" latinLnBrk="0" hangingPunct="1">
        <a:spcBef>
          <a:spcPts val="15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2700" kern="1200">
          <a:solidFill>
            <a:schemeClr val="tx1"/>
          </a:solidFill>
          <a:latin typeface="+mn-lt"/>
          <a:ea typeface="+mn-ea"/>
          <a:cs typeface="+mn-cs"/>
        </a:defRPr>
      </a:lvl1pPr>
      <a:lvl2pPr marL="685800" algn="l" defTabSz="685800" rtl="0" eaLnBrk="1" latinLnBrk="0" hangingPunct="1">
        <a:defRPr sz="2700" kern="1200">
          <a:solidFill>
            <a:schemeClr val="tx1"/>
          </a:solidFill>
          <a:latin typeface="+mn-lt"/>
          <a:ea typeface="+mn-ea"/>
          <a:cs typeface="+mn-cs"/>
        </a:defRPr>
      </a:lvl2pPr>
      <a:lvl3pPr marL="1371600" algn="l" defTabSz="685800" rtl="0" eaLnBrk="1" latinLnBrk="0" hangingPunct="1">
        <a:defRPr sz="2700" kern="1200">
          <a:solidFill>
            <a:schemeClr val="tx1"/>
          </a:solidFill>
          <a:latin typeface="+mn-lt"/>
          <a:ea typeface="+mn-ea"/>
          <a:cs typeface="+mn-cs"/>
        </a:defRPr>
      </a:lvl3pPr>
      <a:lvl4pPr marL="2057400" algn="l" defTabSz="685800" rtl="0" eaLnBrk="1" latinLnBrk="0" hangingPunct="1">
        <a:defRPr sz="2700" kern="1200">
          <a:solidFill>
            <a:schemeClr val="tx1"/>
          </a:solidFill>
          <a:latin typeface="+mn-lt"/>
          <a:ea typeface="+mn-ea"/>
          <a:cs typeface="+mn-cs"/>
        </a:defRPr>
      </a:lvl4pPr>
      <a:lvl5pPr marL="2743200" algn="l" defTabSz="685800" rtl="0" eaLnBrk="1" latinLnBrk="0" hangingPunct="1">
        <a:defRPr sz="2700" kern="1200">
          <a:solidFill>
            <a:schemeClr val="tx1"/>
          </a:solidFill>
          <a:latin typeface="+mn-lt"/>
          <a:ea typeface="+mn-ea"/>
          <a:cs typeface="+mn-cs"/>
        </a:defRPr>
      </a:lvl5pPr>
      <a:lvl6pPr marL="3429000" algn="l" defTabSz="685800" rtl="0" eaLnBrk="1" latinLnBrk="0" hangingPunct="1">
        <a:defRPr sz="2700" kern="1200">
          <a:solidFill>
            <a:schemeClr val="tx1"/>
          </a:solidFill>
          <a:latin typeface="+mn-lt"/>
          <a:ea typeface="+mn-ea"/>
          <a:cs typeface="+mn-cs"/>
        </a:defRPr>
      </a:lvl6pPr>
      <a:lvl7pPr marL="4114800" algn="l" defTabSz="685800" rtl="0" eaLnBrk="1" latinLnBrk="0" hangingPunct="1">
        <a:defRPr sz="2700" kern="1200">
          <a:solidFill>
            <a:schemeClr val="tx1"/>
          </a:solidFill>
          <a:latin typeface="+mn-lt"/>
          <a:ea typeface="+mn-ea"/>
          <a:cs typeface="+mn-cs"/>
        </a:defRPr>
      </a:lvl7pPr>
      <a:lvl8pPr marL="4800600" algn="l" defTabSz="685800" rtl="0" eaLnBrk="1" latinLnBrk="0" hangingPunct="1">
        <a:defRPr sz="2700" kern="1200">
          <a:solidFill>
            <a:schemeClr val="tx1"/>
          </a:solidFill>
          <a:latin typeface="+mn-lt"/>
          <a:ea typeface="+mn-ea"/>
          <a:cs typeface="+mn-cs"/>
        </a:defRPr>
      </a:lvl8pPr>
      <a:lvl9pPr marL="5486400" algn="l" defTabSz="6858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sv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png"/><Relationship Id="rId1" Type="http://schemas.openxmlformats.org/officeDocument/2006/relationships/slideLayout" Target="../slideLayouts/slideLayout7.xml"/><Relationship Id="rId5" Type="http://schemas.openxmlformats.org/officeDocument/2006/relationships/image" Target="../media/image20.pptx"/><Relationship Id="rId4" Type="http://schemas.openxmlformats.org/officeDocument/2006/relationships/image" Target="../media/image19.svg"/></Relationships>
</file>

<file path=ppt/slides/_rels/slide1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777" b="-6777"/>
            </a:stretch>
          </a:blipFill>
        </p:spPr>
      </p:sp>
      <p:grpSp>
        <p:nvGrpSpPr>
          <p:cNvPr id="4" name="Group 4"/>
          <p:cNvGrpSpPr/>
          <p:nvPr/>
        </p:nvGrpSpPr>
        <p:grpSpPr>
          <a:xfrm>
            <a:off x="0" y="0"/>
            <a:ext cx="817550" cy="817550"/>
            <a:chOff x="0" y="0"/>
            <a:chExt cx="215322" cy="215322"/>
          </a:xfrm>
        </p:grpSpPr>
        <p:sp>
          <p:nvSpPr>
            <p:cNvPr id="5" name="Freeform 5"/>
            <p:cNvSpPr/>
            <p:nvPr/>
          </p:nvSpPr>
          <p:spPr>
            <a:xfrm>
              <a:off x="0" y="0"/>
              <a:ext cx="215322" cy="215322"/>
            </a:xfrm>
            <a:custGeom>
              <a:avLst/>
              <a:gdLst/>
              <a:ahLst/>
              <a:cxnLst/>
              <a:rect l="l" t="t" r="r" b="b"/>
              <a:pathLst>
                <a:path w="215322" h="215322">
                  <a:moveTo>
                    <a:pt x="0" y="0"/>
                  </a:moveTo>
                  <a:lnTo>
                    <a:pt x="215322" y="0"/>
                  </a:lnTo>
                  <a:lnTo>
                    <a:pt x="215322" y="215322"/>
                  </a:lnTo>
                  <a:lnTo>
                    <a:pt x="0" y="215322"/>
                  </a:lnTo>
                  <a:close/>
                </a:path>
              </a:pathLst>
            </a:custGeom>
            <a:solidFill>
              <a:srgbClr val="091E69"/>
            </a:solidFill>
          </p:spPr>
        </p:sp>
        <p:sp>
          <p:nvSpPr>
            <p:cNvPr id="6" name="TextBox 6"/>
            <p:cNvSpPr txBox="1"/>
            <p:nvPr/>
          </p:nvSpPr>
          <p:spPr>
            <a:xfrm>
              <a:off x="0" y="85725"/>
              <a:ext cx="215322" cy="129597"/>
            </a:xfrm>
            <a:prstGeom prst="rect">
              <a:avLst/>
            </a:prstGeom>
          </p:spPr>
          <p:txBody>
            <a:bodyPr lIns="50800" tIns="50800" rIns="50800" bIns="50800" rtlCol="0" anchor="ctr"/>
            <a:lstStyle/>
            <a:p>
              <a:pPr algn="ctr">
                <a:lnSpc>
                  <a:spcPts val="1620"/>
                </a:lnSpc>
              </a:pPr>
              <a:endParaRPr/>
            </a:p>
          </p:txBody>
        </p:sp>
      </p:grpSp>
      <p:sp>
        <p:nvSpPr>
          <p:cNvPr id="7" name="TextBox 7"/>
          <p:cNvSpPr txBox="1"/>
          <p:nvPr/>
        </p:nvSpPr>
        <p:spPr>
          <a:xfrm>
            <a:off x="6019800" y="4144701"/>
            <a:ext cx="8686800" cy="1997598"/>
          </a:xfrm>
          <a:prstGeom prst="rect">
            <a:avLst/>
          </a:prstGeom>
        </p:spPr>
        <p:txBody>
          <a:bodyPr wrap="square" lIns="0" tIns="0" rIns="0" bIns="0" rtlCol="0" anchor="t">
            <a:spAutoFit/>
          </a:bodyPr>
          <a:lstStyle/>
          <a:p>
            <a:pPr algn="l">
              <a:lnSpc>
                <a:spcPts val="7590"/>
              </a:lnSpc>
            </a:pPr>
            <a:r>
              <a:rPr lang="en-US" sz="8000" b="1" dirty="0">
                <a:solidFill>
                  <a:schemeClr val="accent1">
                    <a:lumMod val="20000"/>
                    <a:lumOff val="80000"/>
                  </a:schemeClr>
                </a:solidFill>
                <a:latin typeface="Saira Bold"/>
                <a:ea typeface="Saira Bold"/>
                <a:cs typeface="Saira Bold"/>
                <a:sym typeface="Saira Bold"/>
              </a:rPr>
              <a:t>JOB MARKET ANALYSIS</a:t>
            </a:r>
          </a:p>
        </p:txBody>
      </p:sp>
      <p:sp>
        <p:nvSpPr>
          <p:cNvPr id="8" name="TextBox 8"/>
          <p:cNvSpPr txBox="1"/>
          <p:nvPr/>
        </p:nvSpPr>
        <p:spPr>
          <a:xfrm>
            <a:off x="11582400" y="8953500"/>
            <a:ext cx="5291923" cy="322528"/>
          </a:xfrm>
          <a:prstGeom prst="rect">
            <a:avLst/>
          </a:prstGeom>
        </p:spPr>
        <p:txBody>
          <a:bodyPr lIns="0" tIns="0" rIns="0" bIns="0" rtlCol="0" anchor="t">
            <a:spAutoFit/>
          </a:bodyPr>
          <a:lstStyle/>
          <a:p>
            <a:pPr marL="0" lvl="0" indent="0" algn="l">
              <a:lnSpc>
                <a:spcPts val="2189"/>
              </a:lnSpc>
              <a:spcBef>
                <a:spcPct val="0"/>
              </a:spcBef>
            </a:pPr>
            <a:r>
              <a:rPr lang="en-US" sz="2959" b="1" dirty="0">
                <a:solidFill>
                  <a:schemeClr val="accent1">
                    <a:lumMod val="20000"/>
                    <a:lumOff val="80000"/>
                  </a:schemeClr>
                </a:solidFill>
                <a:latin typeface="Saira Bold"/>
                <a:ea typeface="Saira Bold"/>
                <a:cs typeface="Saira Bold"/>
                <a:sym typeface="Saira Bold"/>
              </a:rPr>
              <a:t>Presented by: Hruthik SH</a:t>
            </a:r>
          </a:p>
        </p:txBody>
      </p:sp>
      <p:sp>
        <p:nvSpPr>
          <p:cNvPr id="11" name="Freeform 11"/>
          <p:cNvSpPr/>
          <p:nvPr/>
        </p:nvSpPr>
        <p:spPr>
          <a:xfrm>
            <a:off x="16035875" y="190500"/>
            <a:ext cx="2252125" cy="2637921"/>
          </a:xfrm>
          <a:custGeom>
            <a:avLst/>
            <a:gdLst/>
            <a:ahLst/>
            <a:cxnLst/>
            <a:rect l="l" t="t" r="r" b="b"/>
            <a:pathLst>
              <a:path w="2252125" h="2637921">
                <a:moveTo>
                  <a:pt x="0" y="0"/>
                </a:moveTo>
                <a:lnTo>
                  <a:pt x="2252124" y="0"/>
                </a:lnTo>
                <a:lnTo>
                  <a:pt x="2252124" y="2637921"/>
                </a:lnTo>
                <a:lnTo>
                  <a:pt x="0" y="2637921"/>
                </a:lnTo>
                <a:lnTo>
                  <a:pt x="0" y="0"/>
                </a:lnTo>
                <a:close/>
              </a:path>
            </a:pathLst>
          </a:custGeom>
          <a:blipFill>
            <a:blip r:embed="rId3">
              <a:alphaModFix amt="27000"/>
            </a:blip>
            <a:stretch>
              <a:fillRect/>
            </a:stretch>
          </a:blipFill>
        </p:spPr>
      </p:sp>
      <p:sp>
        <p:nvSpPr>
          <p:cNvPr id="13" name="TextBox 12">
            <a:extLst>
              <a:ext uri="{FF2B5EF4-FFF2-40B4-BE49-F238E27FC236}">
                <a16:creationId xmlns:a16="http://schemas.microsoft.com/office/drawing/2014/main" id="{98B09AD1-A4B8-CE60-E264-BB0914A835C2}"/>
              </a:ext>
            </a:extLst>
          </p:cNvPr>
          <p:cNvSpPr txBox="1"/>
          <p:nvPr/>
        </p:nvSpPr>
        <p:spPr>
          <a:xfrm>
            <a:off x="6019800" y="6142299"/>
            <a:ext cx="4648200" cy="584775"/>
          </a:xfrm>
          <a:prstGeom prst="rect">
            <a:avLst/>
          </a:prstGeom>
          <a:noFill/>
        </p:spPr>
        <p:txBody>
          <a:bodyPr wrap="square" rtlCol="0">
            <a:spAutoFit/>
          </a:bodyPr>
          <a:lstStyle/>
          <a:p>
            <a:r>
              <a:rPr lang="en-IN" sz="3200" b="1" dirty="0">
                <a:solidFill>
                  <a:schemeClr val="accent1">
                    <a:lumMod val="20000"/>
                    <a:lumOff val="80000"/>
                  </a:schemeClr>
                </a:solidFill>
                <a:latin typeface="Calibri" panose="020F0502020204030204" pitchFamily="34" charset="0"/>
                <a:ea typeface="Calibri" panose="020F0502020204030204" pitchFamily="34" charset="0"/>
                <a:cs typeface="Calibri" panose="020F0502020204030204" pitchFamily="34" charset="0"/>
              </a:rPr>
              <a:t>Forecast Report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1E7396-DE8A-D66F-8DB6-679CDEB277FD}"/>
              </a:ext>
            </a:extLst>
          </p:cNvPr>
          <p:cNvSpPr txBox="1"/>
          <p:nvPr/>
        </p:nvSpPr>
        <p:spPr>
          <a:xfrm>
            <a:off x="914400" y="876300"/>
            <a:ext cx="6393874" cy="769441"/>
          </a:xfrm>
          <a:prstGeom prst="rect">
            <a:avLst/>
          </a:prstGeom>
          <a:noFill/>
        </p:spPr>
        <p:txBody>
          <a:bodyPr wrap="square" rtlCol="0">
            <a:spAutoFit/>
          </a:bodyPr>
          <a:lstStyle/>
          <a:p>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Task 8 Overview</a:t>
            </a:r>
          </a:p>
        </p:txBody>
      </p:sp>
      <p:sp>
        <p:nvSpPr>
          <p:cNvPr id="3" name="TextBox 2">
            <a:extLst>
              <a:ext uri="{FF2B5EF4-FFF2-40B4-BE49-F238E27FC236}">
                <a16:creationId xmlns:a16="http://schemas.microsoft.com/office/drawing/2014/main" id="{D24CDA28-59F8-19CD-7E5E-A3CDB48D61E6}"/>
              </a:ext>
            </a:extLst>
          </p:cNvPr>
          <p:cNvSpPr txBox="1"/>
          <p:nvPr/>
        </p:nvSpPr>
        <p:spPr>
          <a:xfrm>
            <a:off x="914400" y="5146964"/>
            <a:ext cx="8527473" cy="4401205"/>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This task examines the salary patterns for job titles that have the highest number of openings. Average salary values were calculated for the most in-demand job roles. The analysis helps compare compensation levels across popular job titles. It provides insights into how salary varies by role and demand in the job market. Roles with higher demand and competitive salaries were identified. This information is useful for job seekers in salary negotiation and role selection. The findings were visualized in Power BI for clear and effective comparison.</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C5B544FE-13B1-24F7-A7A5-FB2218F6032B}"/>
              </a:ext>
            </a:extLst>
          </p:cNvPr>
          <p:cNvPicPr>
            <a:picLocks noChangeAspect="1"/>
          </p:cNvPicPr>
          <p:nvPr/>
        </p:nvPicPr>
        <p:blipFill>
          <a:blip r:embed="rId2"/>
          <a:stretch>
            <a:fillRect/>
          </a:stretch>
        </p:blipFill>
        <p:spPr>
          <a:xfrm>
            <a:off x="9601200" y="1661493"/>
            <a:ext cx="7638264" cy="5394738"/>
          </a:xfrm>
          <a:prstGeom prst="rect">
            <a:avLst/>
          </a:prstGeom>
        </p:spPr>
      </p:pic>
      <p:sp>
        <p:nvSpPr>
          <p:cNvPr id="7" name="TextBox 6">
            <a:extLst>
              <a:ext uri="{FF2B5EF4-FFF2-40B4-BE49-F238E27FC236}">
                <a16:creationId xmlns:a16="http://schemas.microsoft.com/office/drawing/2014/main" id="{30E7B1D0-5F55-C620-E417-A3D3B95D58D4}"/>
              </a:ext>
            </a:extLst>
          </p:cNvPr>
          <p:cNvSpPr txBox="1"/>
          <p:nvPr/>
        </p:nvSpPr>
        <p:spPr>
          <a:xfrm>
            <a:off x="914400" y="3404755"/>
            <a:ext cx="7315200" cy="954107"/>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Task 8 : Salary of Job Titles with Most Number of Jobs</a:t>
            </a:r>
            <a:r>
              <a:rPr lang="en-US" sz="2800" dirty="0">
                <a:latin typeface="Calibri" panose="020F0502020204030204" pitchFamily="34" charset="0"/>
                <a:ea typeface="Calibri" panose="020F0502020204030204" pitchFamily="34" charset="0"/>
                <a:cs typeface="Calibri" panose="020F0502020204030204" pitchFamily="34" charset="0"/>
              </a:rPr>
              <a:t>.</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21AB0E-4AC5-DBA9-EC3C-18DCEC0E50D3}"/>
              </a:ext>
            </a:extLst>
          </p:cNvPr>
          <p:cNvSpPr txBox="1"/>
          <p:nvPr/>
        </p:nvSpPr>
        <p:spPr>
          <a:xfrm>
            <a:off x="990600" y="4762500"/>
            <a:ext cx="8298874" cy="4401205"/>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This task focuses on identifying the key skills required by companies for different job titles. Job postings were analyzed to map skill requirements against each role. The analysis highlights the most in-demand technical and analytical skills for specific job titles. It helps in understanding how skill expectations vary across roles. This insight supports job seekers in aligning their skill sets with market demand. It also assists organizations in defining role-specific skill requirements. The results were visualized in Power BI for clear interpretation.</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E14CEB1-A315-3D1C-E3B3-C18E61E48619}"/>
              </a:ext>
            </a:extLst>
          </p:cNvPr>
          <p:cNvPicPr>
            <a:picLocks noChangeAspect="1"/>
          </p:cNvPicPr>
          <p:nvPr/>
        </p:nvPicPr>
        <p:blipFill>
          <a:blip r:embed="rId2"/>
          <a:stretch>
            <a:fillRect/>
          </a:stretch>
        </p:blipFill>
        <p:spPr>
          <a:xfrm>
            <a:off x="9753600" y="2095500"/>
            <a:ext cx="6905908" cy="5074059"/>
          </a:xfrm>
          <a:prstGeom prst="rect">
            <a:avLst/>
          </a:prstGeom>
        </p:spPr>
      </p:pic>
      <p:sp>
        <p:nvSpPr>
          <p:cNvPr id="6" name="TextBox 5">
            <a:extLst>
              <a:ext uri="{FF2B5EF4-FFF2-40B4-BE49-F238E27FC236}">
                <a16:creationId xmlns:a16="http://schemas.microsoft.com/office/drawing/2014/main" id="{2148B4BE-2C4D-A379-A0C7-0695AD108CDA}"/>
              </a:ext>
            </a:extLst>
          </p:cNvPr>
          <p:cNvSpPr txBox="1"/>
          <p:nvPr/>
        </p:nvSpPr>
        <p:spPr>
          <a:xfrm>
            <a:off x="955964" y="707796"/>
            <a:ext cx="5403272" cy="769441"/>
          </a:xfrm>
          <a:prstGeom prst="rect">
            <a:avLst/>
          </a:prstGeom>
          <a:noFill/>
        </p:spPr>
        <p:txBody>
          <a:bodyPr wrap="square" rtlCol="0">
            <a:spAutoFit/>
          </a:bodyPr>
          <a:lstStyle/>
          <a:p>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Task 9 Overview</a:t>
            </a:r>
          </a:p>
        </p:txBody>
      </p:sp>
      <p:sp>
        <p:nvSpPr>
          <p:cNvPr id="8" name="TextBox 7">
            <a:extLst>
              <a:ext uri="{FF2B5EF4-FFF2-40B4-BE49-F238E27FC236}">
                <a16:creationId xmlns:a16="http://schemas.microsoft.com/office/drawing/2014/main" id="{B834F4D7-2762-EB60-6C14-99A4DD5B3C96}"/>
              </a:ext>
            </a:extLst>
          </p:cNvPr>
          <p:cNvSpPr txBox="1"/>
          <p:nvPr/>
        </p:nvSpPr>
        <p:spPr>
          <a:xfrm>
            <a:off x="990600" y="3467100"/>
            <a:ext cx="9296400" cy="523220"/>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Task 9 : Skills Required by Companies for Each Job Title</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FC51C54-FCF3-3722-155D-B7F42A83E1E3}"/>
              </a:ext>
            </a:extLst>
          </p:cNvPr>
          <p:cNvPicPr>
            <a:picLocks noChangeAspect="1"/>
          </p:cNvPicPr>
          <p:nvPr/>
        </p:nvPicPr>
        <p:blipFill>
          <a:blip r:embed="rId2"/>
          <a:stretch>
            <a:fillRect/>
          </a:stretch>
        </p:blipFill>
        <p:spPr>
          <a:xfrm>
            <a:off x="10972800" y="1287999"/>
            <a:ext cx="6215292" cy="5656815"/>
          </a:xfrm>
          <a:prstGeom prst="rect">
            <a:avLst/>
          </a:prstGeom>
        </p:spPr>
      </p:pic>
      <p:sp>
        <p:nvSpPr>
          <p:cNvPr id="6" name="TextBox 5">
            <a:extLst>
              <a:ext uri="{FF2B5EF4-FFF2-40B4-BE49-F238E27FC236}">
                <a16:creationId xmlns:a16="http://schemas.microsoft.com/office/drawing/2014/main" id="{BD568EEC-71FE-0AF8-9A4B-88E08458FB23}"/>
              </a:ext>
            </a:extLst>
          </p:cNvPr>
          <p:cNvSpPr txBox="1"/>
          <p:nvPr/>
        </p:nvSpPr>
        <p:spPr>
          <a:xfrm>
            <a:off x="1267691" y="897140"/>
            <a:ext cx="6774874" cy="769441"/>
          </a:xfrm>
          <a:prstGeom prst="rect">
            <a:avLst/>
          </a:prstGeom>
          <a:noFill/>
        </p:spPr>
        <p:txBody>
          <a:bodyPr wrap="square" rtlCol="0">
            <a:spAutoFit/>
          </a:bodyPr>
          <a:lstStyle/>
          <a:p>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Task 10 Overview</a:t>
            </a:r>
          </a:p>
        </p:txBody>
      </p:sp>
      <p:sp>
        <p:nvSpPr>
          <p:cNvPr id="7" name="TextBox 6">
            <a:extLst>
              <a:ext uri="{FF2B5EF4-FFF2-40B4-BE49-F238E27FC236}">
                <a16:creationId xmlns:a16="http://schemas.microsoft.com/office/drawing/2014/main" id="{5AC8DF44-4ABF-A3BE-94AC-E1F47419658F}"/>
              </a:ext>
            </a:extLst>
          </p:cNvPr>
          <p:cNvSpPr txBox="1"/>
          <p:nvPr/>
        </p:nvSpPr>
        <p:spPr>
          <a:xfrm>
            <a:off x="1295400" y="4978264"/>
            <a:ext cx="9448800" cy="4401205"/>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This task analyzes the relationship between education level and average salary offered in the job market. Salary data was compared across different education qualifications mentioned in job postings. The analysis helps identify how educational requirements influence compensation levels. Higher education levels were evaluated for their impact on salary growth. This insight is useful for understanding the value of advanced degrees in career progression. It supports informed decision-making for both job seekers and employers. The results were visualized in Power BI for clear comparison and analysis</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203314FE-C174-CC43-E9C0-D9BBCF7C3402}"/>
              </a:ext>
            </a:extLst>
          </p:cNvPr>
          <p:cNvSpPr txBox="1"/>
          <p:nvPr/>
        </p:nvSpPr>
        <p:spPr>
          <a:xfrm>
            <a:off x="1267691" y="3162300"/>
            <a:ext cx="7841672" cy="954107"/>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Task 10 : Relation between Average Salary and Education.</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a:extLst>
            <a:ext uri="{FF2B5EF4-FFF2-40B4-BE49-F238E27FC236}">
              <a16:creationId xmlns:a16="http://schemas.microsoft.com/office/drawing/2014/main" id="{7D071DED-7FEF-717D-3076-DC11F9E127FE}"/>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F9323574-5136-9176-0907-857CBC972A24}"/>
              </a:ext>
            </a:extLst>
          </p:cNvPr>
          <p:cNvPicPr>
            <a:picLocks noChangeAspect="1"/>
          </p:cNvPicPr>
          <p:nvPr/>
        </p:nvPicPr>
        <p:blipFill>
          <a:blip r:embed="rId2"/>
          <a:stretch>
            <a:fillRect/>
          </a:stretch>
        </p:blipFill>
        <p:spPr>
          <a:xfrm>
            <a:off x="1828800" y="1485900"/>
            <a:ext cx="14832438" cy="8305800"/>
          </a:xfrm>
          <a:prstGeom prst="rect">
            <a:avLst/>
          </a:prstGeom>
        </p:spPr>
      </p:pic>
      <p:sp>
        <p:nvSpPr>
          <p:cNvPr id="6" name="TextBox 5">
            <a:extLst>
              <a:ext uri="{FF2B5EF4-FFF2-40B4-BE49-F238E27FC236}">
                <a16:creationId xmlns:a16="http://schemas.microsoft.com/office/drawing/2014/main" id="{0C3263BD-58FD-194A-BCC9-CB817D2F7501}"/>
              </a:ext>
            </a:extLst>
          </p:cNvPr>
          <p:cNvSpPr txBox="1"/>
          <p:nvPr/>
        </p:nvSpPr>
        <p:spPr>
          <a:xfrm>
            <a:off x="2819400" y="262207"/>
            <a:ext cx="8146474" cy="769441"/>
          </a:xfrm>
          <a:prstGeom prst="rect">
            <a:avLst/>
          </a:prstGeom>
          <a:noFill/>
        </p:spPr>
        <p:txBody>
          <a:bodyPr wrap="square" rtlCol="0">
            <a:spAutoFit/>
          </a:bodyPr>
          <a:lstStyle/>
          <a:p>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Final Dashboard Overview</a:t>
            </a:r>
          </a:p>
        </p:txBody>
      </p:sp>
      <p:pic>
        <p:nvPicPr>
          <p:cNvPr id="7" name="Graphic 6" descr="Bar graph with upward trend with solid fill">
            <a:extLst>
              <a:ext uri="{FF2B5EF4-FFF2-40B4-BE49-F238E27FC236}">
                <a16:creationId xmlns:a16="http://schemas.microsoft.com/office/drawing/2014/main" id="{736D9808-9806-95E9-E04F-51775231C7C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28800" y="300565"/>
            <a:ext cx="769441" cy="769441"/>
          </a:xfrm>
          <a:prstGeom prst="rect">
            <a:avLst/>
          </a:prstGeom>
        </p:spPr>
      </p:pic>
    </p:spTree>
    <p:extLst>
      <p:ext uri="{BB962C8B-B14F-4D97-AF65-F5344CB8AC3E}">
        <p14:creationId xmlns:p14="http://schemas.microsoft.com/office/powerpoint/2010/main" val="8426730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a:extLst>
            <a:ext uri="{FF2B5EF4-FFF2-40B4-BE49-F238E27FC236}">
              <a16:creationId xmlns:a16="http://schemas.microsoft.com/office/drawing/2014/main" id="{5BBD05D0-CCD4-1718-B841-A02D3F5D4A83}"/>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BE96A174-1EDD-7146-86AB-D779D491C320}"/>
              </a:ext>
            </a:extLst>
          </p:cNvPr>
          <p:cNvPicPr>
            <a:picLocks noChangeAspect="1"/>
          </p:cNvPicPr>
          <p:nvPr/>
        </p:nvPicPr>
        <p:blipFill>
          <a:blip r:embed="rId2"/>
          <a:stretch>
            <a:fillRect/>
          </a:stretch>
        </p:blipFill>
        <p:spPr>
          <a:xfrm>
            <a:off x="2001982" y="1562100"/>
            <a:ext cx="14728446" cy="8295966"/>
          </a:xfrm>
          <a:prstGeom prst="rect">
            <a:avLst/>
          </a:prstGeom>
        </p:spPr>
      </p:pic>
      <p:sp>
        <p:nvSpPr>
          <p:cNvPr id="6" name="TextBox 5">
            <a:extLst>
              <a:ext uri="{FF2B5EF4-FFF2-40B4-BE49-F238E27FC236}">
                <a16:creationId xmlns:a16="http://schemas.microsoft.com/office/drawing/2014/main" id="{E12EA4B4-F2FE-F0E5-B47B-BD36ADA5B0F4}"/>
              </a:ext>
            </a:extLst>
          </p:cNvPr>
          <p:cNvSpPr txBox="1"/>
          <p:nvPr/>
        </p:nvSpPr>
        <p:spPr>
          <a:xfrm>
            <a:off x="8693727" y="4689763"/>
            <a:ext cx="914400" cy="369332"/>
          </a:xfrm>
          <a:prstGeom prst="rect">
            <a:avLst/>
          </a:prstGeom>
          <a:noFill/>
        </p:spPr>
        <p:txBody>
          <a:bodyPr wrap="square" rtlCol="0">
            <a:spAutoFit/>
          </a:bodyPr>
          <a:lstStyle/>
          <a:p>
            <a:r>
              <a:rPr lang="en-IN" dirty="0"/>
              <a:t>Final</a:t>
            </a:r>
          </a:p>
        </p:txBody>
      </p:sp>
      <p:sp>
        <p:nvSpPr>
          <p:cNvPr id="7" name="TextBox 6">
            <a:extLst>
              <a:ext uri="{FF2B5EF4-FFF2-40B4-BE49-F238E27FC236}">
                <a16:creationId xmlns:a16="http://schemas.microsoft.com/office/drawing/2014/main" id="{7306765F-EA15-3BCB-A403-CF01A9AB3A6C}"/>
              </a:ext>
            </a:extLst>
          </p:cNvPr>
          <p:cNvSpPr txBox="1"/>
          <p:nvPr/>
        </p:nvSpPr>
        <p:spPr>
          <a:xfrm>
            <a:off x="2896414" y="183059"/>
            <a:ext cx="6393873" cy="769441"/>
          </a:xfrm>
          <a:prstGeom prst="rect">
            <a:avLst/>
          </a:prstGeom>
          <a:noFill/>
        </p:spPr>
        <p:txBody>
          <a:bodyPr wrap="square" rtlCol="0">
            <a:spAutoFit/>
          </a:bodyPr>
          <a:lstStyle/>
          <a:p>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Final Dashboard Overview</a:t>
            </a:r>
          </a:p>
        </p:txBody>
      </p:sp>
      <p:pic>
        <p:nvPicPr>
          <p:cNvPr id="9" name="Graphic 8" descr="Bar graph with upward trend with solid fill">
            <a:extLst>
              <a:ext uri="{FF2B5EF4-FFF2-40B4-BE49-F238E27FC236}">
                <a16:creationId xmlns:a16="http://schemas.microsoft.com/office/drawing/2014/main" id="{522E1174-B4FB-403C-FBCC-AE3CA121A23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81200" y="266699"/>
            <a:ext cx="769441" cy="769441"/>
          </a:xfrm>
          <a:prstGeom prst="rect">
            <a:avLst/>
          </a:prstGeom>
        </p:spPr>
      </p:pic>
      <p:pic>
        <p:nvPicPr>
          <p:cNvPr id="11" name="Picture 10">
            <a:extLst>
              <a:ext uri="{FF2B5EF4-FFF2-40B4-BE49-F238E27FC236}">
                <a16:creationId xmlns:a16="http://schemas.microsoft.com/office/drawing/2014/main" id="{04494BF9-EC11-FDD9-2BC8-9CEBCAF1ED8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67750" y="4667250"/>
            <a:ext cx="952500" cy="952500"/>
          </a:xfrm>
          <a:prstGeom prst="rect">
            <a:avLst/>
          </a:prstGeom>
        </p:spPr>
      </p:pic>
    </p:spTree>
    <p:extLst>
      <p:ext uri="{BB962C8B-B14F-4D97-AF65-F5344CB8AC3E}">
        <p14:creationId xmlns:p14="http://schemas.microsoft.com/office/powerpoint/2010/main" val="7876998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11" name="TextBox 11"/>
          <p:cNvSpPr txBox="1"/>
          <p:nvPr/>
        </p:nvSpPr>
        <p:spPr>
          <a:xfrm>
            <a:off x="10586005" y="2390440"/>
            <a:ext cx="6673295" cy="3639990"/>
          </a:xfrm>
          <a:prstGeom prst="rect">
            <a:avLst/>
          </a:prstGeom>
        </p:spPr>
        <p:txBody>
          <a:bodyPr lIns="0" tIns="0" rIns="0" bIns="0" rtlCol="0" anchor="t">
            <a:spAutoFit/>
          </a:bodyPr>
          <a:lstStyle/>
          <a:p>
            <a:pPr algn="l">
              <a:lnSpc>
                <a:spcPts val="13837"/>
              </a:lnSpc>
            </a:pPr>
            <a:r>
              <a:rPr lang="en-US" sz="15040">
                <a:solidFill>
                  <a:srgbClr val="EBC675"/>
                </a:solidFill>
                <a:latin typeface="Garet"/>
                <a:ea typeface="Garet"/>
                <a:cs typeface="Garet"/>
                <a:sym typeface="Garet"/>
              </a:rPr>
              <a:t>Thank You</a:t>
            </a:r>
          </a:p>
        </p:txBody>
      </p:sp>
    </p:spTree>
    <p:extLst>
      <p:ext uri="{BB962C8B-B14F-4D97-AF65-F5344CB8AC3E}">
        <p14:creationId xmlns:p14="http://schemas.microsoft.com/office/powerpoint/2010/main" val="2723376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692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777" b="-6777"/>
            </a:stretch>
          </a:blipFill>
        </p:spPr>
      </p:sp>
      <p:grpSp>
        <p:nvGrpSpPr>
          <p:cNvPr id="3" name="Group 3"/>
          <p:cNvGrpSpPr/>
          <p:nvPr/>
        </p:nvGrpSpPr>
        <p:grpSpPr>
          <a:xfrm>
            <a:off x="0" y="0"/>
            <a:ext cx="817550" cy="817550"/>
            <a:chOff x="0" y="0"/>
            <a:chExt cx="215322" cy="215322"/>
          </a:xfrm>
        </p:grpSpPr>
        <p:sp>
          <p:nvSpPr>
            <p:cNvPr id="4" name="Freeform 4"/>
            <p:cNvSpPr/>
            <p:nvPr/>
          </p:nvSpPr>
          <p:spPr>
            <a:xfrm>
              <a:off x="0" y="0"/>
              <a:ext cx="215322" cy="215322"/>
            </a:xfrm>
            <a:custGeom>
              <a:avLst/>
              <a:gdLst/>
              <a:ahLst/>
              <a:cxnLst/>
              <a:rect l="l" t="t" r="r" b="b"/>
              <a:pathLst>
                <a:path w="215322" h="215322">
                  <a:moveTo>
                    <a:pt x="0" y="0"/>
                  </a:moveTo>
                  <a:lnTo>
                    <a:pt x="215322" y="0"/>
                  </a:lnTo>
                  <a:lnTo>
                    <a:pt x="215322" y="215322"/>
                  </a:lnTo>
                  <a:lnTo>
                    <a:pt x="0" y="215322"/>
                  </a:lnTo>
                  <a:close/>
                </a:path>
              </a:pathLst>
            </a:custGeom>
            <a:solidFill>
              <a:srgbClr val="091E69"/>
            </a:solidFill>
          </p:spPr>
        </p:sp>
        <p:sp>
          <p:nvSpPr>
            <p:cNvPr id="5" name="TextBox 5"/>
            <p:cNvSpPr txBox="1"/>
            <p:nvPr/>
          </p:nvSpPr>
          <p:spPr>
            <a:xfrm>
              <a:off x="0" y="85725"/>
              <a:ext cx="215322" cy="129597"/>
            </a:xfrm>
            <a:prstGeom prst="rect">
              <a:avLst/>
            </a:prstGeom>
          </p:spPr>
          <p:txBody>
            <a:bodyPr lIns="50800" tIns="50800" rIns="50800" bIns="50800" rtlCol="0" anchor="ctr"/>
            <a:lstStyle/>
            <a:p>
              <a:pPr algn="ctr">
                <a:lnSpc>
                  <a:spcPts val="1620"/>
                </a:lnSpc>
              </a:pPr>
              <a:endParaRPr/>
            </a:p>
          </p:txBody>
        </p:sp>
      </p:grpSp>
      <p:sp>
        <p:nvSpPr>
          <p:cNvPr id="9" name="AutoShape 9"/>
          <p:cNvSpPr/>
          <p:nvPr/>
        </p:nvSpPr>
        <p:spPr>
          <a:xfrm flipV="1">
            <a:off x="2514600" y="2284214"/>
            <a:ext cx="19497" cy="2168685"/>
          </a:xfrm>
          <a:prstGeom prst="line">
            <a:avLst/>
          </a:prstGeom>
          <a:ln w="38100" cap="flat">
            <a:solidFill>
              <a:schemeClr val="accent5">
                <a:lumMod val="20000"/>
                <a:lumOff val="80000"/>
              </a:schemeClr>
            </a:solidFill>
            <a:prstDash val="solid"/>
            <a:headEnd type="none" w="sm" len="sm"/>
            <a:tailEnd type="none" w="sm" len="sm"/>
          </a:ln>
        </p:spPr>
      </p:sp>
      <p:sp>
        <p:nvSpPr>
          <p:cNvPr id="11" name="Freeform 11"/>
          <p:cNvSpPr/>
          <p:nvPr/>
        </p:nvSpPr>
        <p:spPr>
          <a:xfrm>
            <a:off x="12437429" y="4569398"/>
            <a:ext cx="5535959" cy="5556163"/>
          </a:xfrm>
          <a:custGeom>
            <a:avLst/>
            <a:gdLst/>
            <a:ahLst/>
            <a:cxnLst/>
            <a:rect l="l" t="t" r="r" b="b"/>
            <a:pathLst>
              <a:path w="5535959" h="5556163">
                <a:moveTo>
                  <a:pt x="0" y="0"/>
                </a:moveTo>
                <a:lnTo>
                  <a:pt x="5535960" y="0"/>
                </a:lnTo>
                <a:lnTo>
                  <a:pt x="5535960" y="5556163"/>
                </a:lnTo>
                <a:lnTo>
                  <a:pt x="0" y="55561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2" name="Freeform 22"/>
          <p:cNvSpPr/>
          <p:nvPr/>
        </p:nvSpPr>
        <p:spPr>
          <a:xfrm rot="16200000">
            <a:off x="167757" y="6111816"/>
            <a:ext cx="3976256" cy="4325623"/>
          </a:xfrm>
          <a:custGeom>
            <a:avLst/>
            <a:gdLst/>
            <a:ahLst/>
            <a:cxnLst/>
            <a:rect l="l" t="t" r="r" b="b"/>
            <a:pathLst>
              <a:path w="7172702" h="4325623">
                <a:moveTo>
                  <a:pt x="0" y="0"/>
                </a:moveTo>
                <a:lnTo>
                  <a:pt x="7172701" y="0"/>
                </a:lnTo>
                <a:lnTo>
                  <a:pt x="7172701" y="4325623"/>
                </a:lnTo>
                <a:lnTo>
                  <a:pt x="0" y="4325623"/>
                </a:lnTo>
                <a:lnTo>
                  <a:pt x="0" y="0"/>
                </a:lnTo>
                <a:close/>
              </a:path>
            </a:pathLst>
          </a:custGeom>
          <a:blipFill>
            <a:blip r:embed="rId5">
              <a:alphaModFix amt="80000"/>
            </a:blip>
            <a:stretch>
              <a:fillRect t="-86313"/>
            </a:stretch>
          </a:blipFill>
        </p:spPr>
        <p:txBody>
          <a:bodyPr/>
          <a:lstStyle/>
          <a:p>
            <a:endParaRPr lang="en-IN" dirty="0"/>
          </a:p>
        </p:txBody>
      </p:sp>
      <p:sp>
        <p:nvSpPr>
          <p:cNvPr id="27" name="TextBox 26">
            <a:extLst>
              <a:ext uri="{FF2B5EF4-FFF2-40B4-BE49-F238E27FC236}">
                <a16:creationId xmlns:a16="http://schemas.microsoft.com/office/drawing/2014/main" id="{22A0E9D0-B340-69CB-7349-426F6EFC9541}"/>
              </a:ext>
            </a:extLst>
          </p:cNvPr>
          <p:cNvSpPr txBox="1"/>
          <p:nvPr/>
        </p:nvSpPr>
        <p:spPr>
          <a:xfrm>
            <a:off x="2743068" y="2202660"/>
            <a:ext cx="11959446" cy="2585323"/>
          </a:xfrm>
          <a:prstGeom prst="rect">
            <a:avLst/>
          </a:prstGeom>
          <a:noFill/>
        </p:spPr>
        <p:txBody>
          <a:bodyPr wrap="square" rtlCol="0">
            <a:spAutoFit/>
          </a:bodyPr>
          <a:lstStyle/>
          <a:p>
            <a:r>
              <a:rPr lang="en-IN" sz="3600" b="1" dirty="0">
                <a:solidFill>
                  <a:schemeClr val="accent1">
                    <a:lumMod val="20000"/>
                    <a:lumOff val="80000"/>
                  </a:schemeClr>
                </a:solidFill>
                <a:latin typeface="Calibri" panose="020F0502020204030204" pitchFamily="34" charset="0"/>
                <a:ea typeface="Calibri" panose="020F0502020204030204" pitchFamily="34" charset="0"/>
                <a:cs typeface="Calibri" panose="020F0502020204030204" pitchFamily="34" charset="0"/>
              </a:rPr>
              <a:t>Team ID: PTID-CDA-DEC-25-1098</a:t>
            </a:r>
          </a:p>
          <a:p>
            <a:r>
              <a:rPr lang="en-IN" sz="3600" b="1" dirty="0">
                <a:solidFill>
                  <a:schemeClr val="accent1">
                    <a:lumMod val="20000"/>
                    <a:lumOff val="80000"/>
                  </a:schemeClr>
                </a:solidFill>
                <a:latin typeface="Calibri" panose="020F0502020204030204" pitchFamily="34" charset="0"/>
                <a:ea typeface="Calibri" panose="020F0502020204030204" pitchFamily="34" charset="0"/>
                <a:cs typeface="Calibri" panose="020F0502020204030204" pitchFamily="34" charset="0"/>
              </a:rPr>
              <a:t>Project ID: PRDA-04</a:t>
            </a:r>
          </a:p>
          <a:p>
            <a:r>
              <a:rPr lang="en-IN" sz="3600" b="1" dirty="0">
                <a:solidFill>
                  <a:schemeClr val="accent1">
                    <a:lumMod val="20000"/>
                    <a:lumOff val="80000"/>
                  </a:schemeClr>
                </a:solidFill>
                <a:latin typeface="Calibri" panose="020F0502020204030204" pitchFamily="34" charset="0"/>
                <a:ea typeface="Calibri" panose="020F0502020204030204" pitchFamily="34" charset="0"/>
                <a:cs typeface="Calibri" panose="020F0502020204030204" pitchFamily="34" charset="0"/>
              </a:rPr>
              <a:t>Internship Program: Capstone Internship Project</a:t>
            </a:r>
          </a:p>
          <a:p>
            <a:r>
              <a:rPr lang="en-IN" sz="3600" b="1" dirty="0">
                <a:solidFill>
                  <a:schemeClr val="accent1">
                    <a:lumMod val="20000"/>
                    <a:lumOff val="80000"/>
                  </a:schemeClr>
                </a:solidFill>
                <a:latin typeface="Calibri" panose="020F0502020204030204" pitchFamily="34" charset="0"/>
                <a:ea typeface="Calibri" panose="020F0502020204030204" pitchFamily="34" charset="0"/>
                <a:cs typeface="Calibri" panose="020F0502020204030204" pitchFamily="34" charset="0"/>
              </a:rPr>
              <a:t>Tools Used: Microsoft Excel, Power BI</a:t>
            </a:r>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9CA14C-9A34-D23D-F8F0-C7F099B7883F}"/>
              </a:ext>
            </a:extLst>
          </p:cNvPr>
          <p:cNvSpPr txBox="1"/>
          <p:nvPr/>
        </p:nvSpPr>
        <p:spPr>
          <a:xfrm>
            <a:off x="1502229" y="1333500"/>
            <a:ext cx="7620000" cy="769441"/>
          </a:xfrm>
          <a:prstGeom prst="rect">
            <a:avLst/>
          </a:prstGeom>
          <a:noFill/>
        </p:spPr>
        <p:txBody>
          <a:bodyPr wrap="square" rtlCol="0">
            <a:spAutoFit/>
          </a:bodyPr>
          <a:lstStyle/>
          <a:p>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Task 1 Overview</a:t>
            </a:r>
          </a:p>
        </p:txBody>
      </p:sp>
      <p:sp>
        <p:nvSpPr>
          <p:cNvPr id="3" name="TextBox 2">
            <a:extLst>
              <a:ext uri="{FF2B5EF4-FFF2-40B4-BE49-F238E27FC236}">
                <a16:creationId xmlns:a16="http://schemas.microsoft.com/office/drawing/2014/main" id="{9803E405-1744-9DEB-FA0D-7ADA502703C8}"/>
              </a:ext>
            </a:extLst>
          </p:cNvPr>
          <p:cNvSpPr txBox="1"/>
          <p:nvPr/>
        </p:nvSpPr>
        <p:spPr>
          <a:xfrm>
            <a:off x="1502229" y="4381500"/>
            <a:ext cx="11489871" cy="3539430"/>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In this task, job market data was collected from the database using the credentials provided by the organization. A secure connection was established to access the database successfully. Relevant job-related records were retrieved, including job titles, salary information, company details, and locations. The extracted data was verified for accuracy and completeness. Once validated, the dataset was prepared for further cleaning and analysis. This step ensured a reliable foundation for all subsequent insights and visualizations in Power BI.</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
        <p:nvSpPr>
          <p:cNvPr id="4" name="Rectangle 1">
            <a:extLst>
              <a:ext uri="{FF2B5EF4-FFF2-40B4-BE49-F238E27FC236}">
                <a16:creationId xmlns:a16="http://schemas.microsoft.com/office/drawing/2014/main" id="{5B3A2CB5-B919-D5FF-4B39-E621A11874FB}"/>
              </a:ext>
            </a:extLst>
          </p:cNvPr>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5" name="TextBox 4">
            <a:extLst>
              <a:ext uri="{FF2B5EF4-FFF2-40B4-BE49-F238E27FC236}">
                <a16:creationId xmlns:a16="http://schemas.microsoft.com/office/drawing/2014/main" id="{1F487509-1976-E0FC-6469-AF4045F88F8E}"/>
              </a:ext>
            </a:extLst>
          </p:cNvPr>
          <p:cNvSpPr txBox="1"/>
          <p:nvPr/>
        </p:nvSpPr>
        <p:spPr>
          <a:xfrm>
            <a:off x="1502229" y="3251774"/>
            <a:ext cx="10210800" cy="523220"/>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Task 1 :  Get data from the database with the given credentials</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5A558C-4361-9817-0B77-008C8FA69181}"/>
              </a:ext>
            </a:extLst>
          </p:cNvPr>
          <p:cNvSpPr txBox="1"/>
          <p:nvPr/>
        </p:nvSpPr>
        <p:spPr>
          <a:xfrm>
            <a:off x="1066800" y="638573"/>
            <a:ext cx="6934200" cy="769441"/>
          </a:xfrm>
          <a:prstGeom prst="rect">
            <a:avLst/>
          </a:prstGeom>
          <a:noFill/>
        </p:spPr>
        <p:txBody>
          <a:bodyPr wrap="square" rtlCol="0">
            <a:spAutoFit/>
          </a:bodyPr>
          <a:lstStyle/>
          <a:p>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Task 2 Overview</a:t>
            </a:r>
          </a:p>
        </p:txBody>
      </p:sp>
      <p:sp>
        <p:nvSpPr>
          <p:cNvPr id="3" name="TextBox 2">
            <a:extLst>
              <a:ext uri="{FF2B5EF4-FFF2-40B4-BE49-F238E27FC236}">
                <a16:creationId xmlns:a16="http://schemas.microsoft.com/office/drawing/2014/main" id="{76E3A018-87E8-6811-1592-DCEC7892D428}"/>
              </a:ext>
            </a:extLst>
          </p:cNvPr>
          <p:cNvSpPr txBox="1"/>
          <p:nvPr/>
        </p:nvSpPr>
        <p:spPr>
          <a:xfrm>
            <a:off x="1219200" y="5905500"/>
            <a:ext cx="16383000" cy="2677656"/>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This task focuses on identifying the states with the highest number of job opportunities in the dataset. Job postings were grouped based on state-wise locations to calculate the total number of jobs available in each state. The data was aggregated to highlight regions with maximum hiring activity. This analysis helps in understanding geographic demand for job roles. States with higher job counts indicate stronger employment opportunities. The results provide valuable insights for job seekers and recruiters. Visual representations were created in Power BI to clearly compare job distribution across states.</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09C45728-CFBC-3D10-0CD8-F4A0A4B3C43F}"/>
              </a:ext>
            </a:extLst>
          </p:cNvPr>
          <p:cNvPicPr>
            <a:picLocks noChangeAspect="1"/>
          </p:cNvPicPr>
          <p:nvPr/>
        </p:nvPicPr>
        <p:blipFill>
          <a:blip r:embed="rId2"/>
          <a:stretch>
            <a:fillRect/>
          </a:stretch>
        </p:blipFill>
        <p:spPr>
          <a:xfrm>
            <a:off x="8763000" y="1054072"/>
            <a:ext cx="7956026" cy="4401206"/>
          </a:xfrm>
          <a:prstGeom prst="rect">
            <a:avLst/>
          </a:prstGeom>
        </p:spPr>
      </p:pic>
      <p:sp>
        <p:nvSpPr>
          <p:cNvPr id="7" name="TextBox 6">
            <a:extLst>
              <a:ext uri="{FF2B5EF4-FFF2-40B4-BE49-F238E27FC236}">
                <a16:creationId xmlns:a16="http://schemas.microsoft.com/office/drawing/2014/main" id="{60EB91DE-BA2E-A90F-B1E5-F606F137B91F}"/>
              </a:ext>
            </a:extLst>
          </p:cNvPr>
          <p:cNvSpPr txBox="1"/>
          <p:nvPr/>
        </p:nvSpPr>
        <p:spPr>
          <a:xfrm>
            <a:off x="1219200" y="4381500"/>
            <a:ext cx="7086600" cy="523220"/>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Task 2 : States with Most Number of Jobs</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571A33-354F-9D3D-6021-24E70026825D}"/>
              </a:ext>
            </a:extLst>
          </p:cNvPr>
          <p:cNvSpPr txBox="1"/>
          <p:nvPr/>
        </p:nvSpPr>
        <p:spPr>
          <a:xfrm>
            <a:off x="885371" y="745333"/>
            <a:ext cx="7620000" cy="769441"/>
          </a:xfrm>
          <a:prstGeom prst="rect">
            <a:avLst/>
          </a:prstGeom>
          <a:noFill/>
        </p:spPr>
        <p:txBody>
          <a:bodyPr wrap="square" rtlCol="0">
            <a:spAutoFit/>
          </a:bodyPr>
          <a:lstStyle/>
          <a:p>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Task 3 Overview</a:t>
            </a:r>
          </a:p>
        </p:txBody>
      </p:sp>
      <p:sp>
        <p:nvSpPr>
          <p:cNvPr id="3" name="TextBox 2">
            <a:extLst>
              <a:ext uri="{FF2B5EF4-FFF2-40B4-BE49-F238E27FC236}">
                <a16:creationId xmlns:a16="http://schemas.microsoft.com/office/drawing/2014/main" id="{C83E25E3-733F-EC09-CDCF-F7BE02948A00}"/>
              </a:ext>
            </a:extLst>
          </p:cNvPr>
          <p:cNvSpPr txBox="1"/>
          <p:nvPr/>
        </p:nvSpPr>
        <p:spPr>
          <a:xfrm>
            <a:off x="914400" y="3929743"/>
            <a:ext cx="8686800" cy="4832092"/>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This task analyzes the variation in minimum and maximum salary ranges across different states. Job postings were grouped by state to calculate the average lower and upper salary values. This comparison helps in understanding salary distribution and pay ranges by location. States offering higher salary bands were identified through this analysis. The results highlight regional differences in compensation levels. This insight is useful for evaluating cost-of-living and job market competitiveness. The findings were visualized in Power BI for clear and effective comparison.</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EA154C05-A3C1-529D-CFA6-50FB4BDADB4A}"/>
              </a:ext>
            </a:extLst>
          </p:cNvPr>
          <p:cNvPicPr>
            <a:picLocks noChangeAspect="1"/>
          </p:cNvPicPr>
          <p:nvPr/>
        </p:nvPicPr>
        <p:blipFill>
          <a:blip r:embed="rId2"/>
          <a:stretch>
            <a:fillRect/>
          </a:stretch>
        </p:blipFill>
        <p:spPr>
          <a:xfrm>
            <a:off x="9601200" y="1694003"/>
            <a:ext cx="7882251" cy="4669104"/>
          </a:xfrm>
          <a:prstGeom prst="rect">
            <a:avLst/>
          </a:prstGeom>
        </p:spPr>
      </p:pic>
      <p:sp>
        <p:nvSpPr>
          <p:cNvPr id="7" name="TextBox 6">
            <a:extLst>
              <a:ext uri="{FF2B5EF4-FFF2-40B4-BE49-F238E27FC236}">
                <a16:creationId xmlns:a16="http://schemas.microsoft.com/office/drawing/2014/main" id="{886B48BA-171D-51C4-DB8D-9FA50243597A}"/>
              </a:ext>
            </a:extLst>
          </p:cNvPr>
          <p:cNvSpPr txBox="1"/>
          <p:nvPr/>
        </p:nvSpPr>
        <p:spPr>
          <a:xfrm>
            <a:off x="885371" y="2552700"/>
            <a:ext cx="9020629" cy="954107"/>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Task 3 : Average Minimal and Maximal Salaries in Different States</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3A70E1-572C-5944-9C5B-CC9CCC0FA857}"/>
              </a:ext>
            </a:extLst>
          </p:cNvPr>
          <p:cNvSpPr txBox="1"/>
          <p:nvPr/>
        </p:nvSpPr>
        <p:spPr>
          <a:xfrm>
            <a:off x="852054" y="705058"/>
            <a:ext cx="5638800" cy="769441"/>
          </a:xfrm>
          <a:prstGeom prst="rect">
            <a:avLst/>
          </a:prstGeom>
          <a:noFill/>
        </p:spPr>
        <p:txBody>
          <a:bodyPr wrap="square" rtlCol="0">
            <a:spAutoFit/>
          </a:bodyPr>
          <a:lstStyle/>
          <a:p>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Task 4 Overview</a:t>
            </a:r>
          </a:p>
        </p:txBody>
      </p:sp>
      <p:pic>
        <p:nvPicPr>
          <p:cNvPr id="5" name="Picture 4">
            <a:extLst>
              <a:ext uri="{FF2B5EF4-FFF2-40B4-BE49-F238E27FC236}">
                <a16:creationId xmlns:a16="http://schemas.microsoft.com/office/drawing/2014/main" id="{F86B464A-6901-FC1E-CF5F-4D483177E2B7}"/>
              </a:ext>
            </a:extLst>
          </p:cNvPr>
          <p:cNvPicPr>
            <a:picLocks noChangeAspect="1"/>
          </p:cNvPicPr>
          <p:nvPr/>
        </p:nvPicPr>
        <p:blipFill>
          <a:blip r:embed="rId2"/>
          <a:stretch>
            <a:fillRect/>
          </a:stretch>
        </p:blipFill>
        <p:spPr>
          <a:xfrm>
            <a:off x="8459204" y="1536055"/>
            <a:ext cx="7621004" cy="3943518"/>
          </a:xfrm>
          <a:prstGeom prst="rect">
            <a:avLst/>
          </a:prstGeom>
        </p:spPr>
      </p:pic>
      <p:sp>
        <p:nvSpPr>
          <p:cNvPr id="6" name="TextBox 5">
            <a:extLst>
              <a:ext uri="{FF2B5EF4-FFF2-40B4-BE49-F238E27FC236}">
                <a16:creationId xmlns:a16="http://schemas.microsoft.com/office/drawing/2014/main" id="{698E7125-E77F-C534-F2BC-411A7CF7EAE8}"/>
              </a:ext>
            </a:extLst>
          </p:cNvPr>
          <p:cNvSpPr txBox="1"/>
          <p:nvPr/>
        </p:nvSpPr>
        <p:spPr>
          <a:xfrm>
            <a:off x="865909" y="4457700"/>
            <a:ext cx="7621004" cy="523220"/>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Task 4 :  Average Salary in Different States</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102F401F-2560-89C4-80C5-E0D966B4F308}"/>
              </a:ext>
            </a:extLst>
          </p:cNvPr>
          <p:cNvSpPr txBox="1"/>
          <p:nvPr/>
        </p:nvSpPr>
        <p:spPr>
          <a:xfrm>
            <a:off x="865909" y="6057900"/>
            <a:ext cx="13411200" cy="3108543"/>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This task focuses on analyzing the average salary offered across different states. Salary data was aggregated state-wise using the average salary values derived from job postings. The analysis helps identify states that offer higher or lower average compensation. It provides a clear understanding of regional salary trends in the job market. States with competitive salary levels were highlighted through this process. This insight is valuable for job seekers planning relocation and for employers benchmarking pay standards. The results were visualized in Power BI for better comparison and interpretation</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E73A826-BA32-55FB-EF44-6D4125CD1744}"/>
              </a:ext>
            </a:extLst>
          </p:cNvPr>
          <p:cNvSpPr txBox="1"/>
          <p:nvPr/>
        </p:nvSpPr>
        <p:spPr>
          <a:xfrm>
            <a:off x="858983" y="718690"/>
            <a:ext cx="6012874" cy="769441"/>
          </a:xfrm>
          <a:prstGeom prst="rect">
            <a:avLst/>
          </a:prstGeom>
          <a:noFill/>
        </p:spPr>
        <p:txBody>
          <a:bodyPr wrap="square" rtlCol="0">
            <a:spAutoFit/>
          </a:bodyPr>
          <a:lstStyle/>
          <a:p>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Task 5 Overview </a:t>
            </a:r>
          </a:p>
        </p:txBody>
      </p:sp>
      <p:sp>
        <p:nvSpPr>
          <p:cNvPr id="3" name="TextBox 2">
            <a:extLst>
              <a:ext uri="{FF2B5EF4-FFF2-40B4-BE49-F238E27FC236}">
                <a16:creationId xmlns:a16="http://schemas.microsoft.com/office/drawing/2014/main" id="{05BF8DDE-92B5-69E5-7660-811F7044FB29}"/>
              </a:ext>
            </a:extLst>
          </p:cNvPr>
          <p:cNvSpPr txBox="1"/>
          <p:nvPr/>
        </p:nvSpPr>
        <p:spPr>
          <a:xfrm>
            <a:off x="921328" y="3520911"/>
            <a:ext cx="8146474" cy="954107"/>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Top 5 Industries with Maximum Number of Data Science Related Job Postings</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6D525874-C083-5C21-6333-9136BACC442D}"/>
              </a:ext>
            </a:extLst>
          </p:cNvPr>
          <p:cNvPicPr>
            <a:picLocks noChangeAspect="1"/>
          </p:cNvPicPr>
          <p:nvPr/>
        </p:nvPicPr>
        <p:blipFill>
          <a:blip r:embed="rId2"/>
          <a:stretch>
            <a:fillRect/>
          </a:stretch>
        </p:blipFill>
        <p:spPr>
          <a:xfrm>
            <a:off x="9525000" y="1267691"/>
            <a:ext cx="7201225" cy="4058068"/>
          </a:xfrm>
          <a:prstGeom prst="rect">
            <a:avLst/>
          </a:prstGeom>
        </p:spPr>
      </p:pic>
      <p:sp>
        <p:nvSpPr>
          <p:cNvPr id="7" name="TextBox 6">
            <a:extLst>
              <a:ext uri="{FF2B5EF4-FFF2-40B4-BE49-F238E27FC236}">
                <a16:creationId xmlns:a16="http://schemas.microsoft.com/office/drawing/2014/main" id="{8E0E19B4-509E-8EFE-A60F-608C8518C245}"/>
              </a:ext>
            </a:extLst>
          </p:cNvPr>
          <p:cNvSpPr txBox="1"/>
          <p:nvPr/>
        </p:nvSpPr>
        <p:spPr>
          <a:xfrm>
            <a:off x="928255" y="5829300"/>
            <a:ext cx="12420600" cy="3539430"/>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This task aims to identify the top five industries with the highest number of data science–related job postings. Job data was grouped by industry to calculate the total number of openings in each sector. The analysis highlights industries with the strongest demand for data science professionals. It helps in understanding where data-driven roles are most concentrated. Industries with higher job counts indicate greater adoption of analytics and data technologies. These insights are useful for career planning and industry targeting. The findings were presented using clear visualizations in Power BI.</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955A5A-78EE-B43F-5470-942E86E60D25}"/>
              </a:ext>
            </a:extLst>
          </p:cNvPr>
          <p:cNvSpPr txBox="1"/>
          <p:nvPr/>
        </p:nvSpPr>
        <p:spPr>
          <a:xfrm>
            <a:off x="1274619" y="734109"/>
            <a:ext cx="4336473" cy="830997"/>
          </a:xfrm>
          <a:prstGeom prst="rect">
            <a:avLst/>
          </a:prstGeom>
          <a:noFill/>
        </p:spPr>
        <p:txBody>
          <a:bodyPr wrap="square" rtlCol="0">
            <a:spAutoFit/>
          </a:bodyPr>
          <a:lstStyle/>
          <a:p>
            <a:r>
              <a:rPr lang="en-IN" sz="48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Ta</a:t>
            </a:r>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sk 6 Overview</a:t>
            </a:r>
          </a:p>
        </p:txBody>
      </p:sp>
      <p:sp>
        <p:nvSpPr>
          <p:cNvPr id="3" name="TextBox 2">
            <a:extLst>
              <a:ext uri="{FF2B5EF4-FFF2-40B4-BE49-F238E27FC236}">
                <a16:creationId xmlns:a16="http://schemas.microsoft.com/office/drawing/2014/main" id="{F831DF18-A9A0-31C9-5DEF-5795C98AF9D5}"/>
              </a:ext>
            </a:extLst>
          </p:cNvPr>
          <p:cNvSpPr txBox="1"/>
          <p:nvPr/>
        </p:nvSpPr>
        <p:spPr>
          <a:xfrm>
            <a:off x="1288473" y="2933700"/>
            <a:ext cx="7994073" cy="954107"/>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Task 6 : Companies with Maximum Number of Job Openings</a:t>
            </a:r>
            <a:r>
              <a:rPr lang="en-US" dirty="0"/>
              <a:t>.</a:t>
            </a:r>
            <a:endParaRPr lang="en-IN" dirty="0"/>
          </a:p>
        </p:txBody>
      </p:sp>
      <p:pic>
        <p:nvPicPr>
          <p:cNvPr id="6" name="Picture 5">
            <a:extLst>
              <a:ext uri="{FF2B5EF4-FFF2-40B4-BE49-F238E27FC236}">
                <a16:creationId xmlns:a16="http://schemas.microsoft.com/office/drawing/2014/main" id="{6D89FD26-DF36-F5D6-C305-DE1222CF0941}"/>
              </a:ext>
            </a:extLst>
          </p:cNvPr>
          <p:cNvPicPr>
            <a:picLocks noChangeAspect="1"/>
          </p:cNvPicPr>
          <p:nvPr/>
        </p:nvPicPr>
        <p:blipFill>
          <a:blip r:embed="rId2"/>
          <a:stretch>
            <a:fillRect/>
          </a:stretch>
        </p:blipFill>
        <p:spPr>
          <a:xfrm>
            <a:off x="10125210" y="1541966"/>
            <a:ext cx="6853535" cy="4691682"/>
          </a:xfrm>
          <a:prstGeom prst="rect">
            <a:avLst/>
          </a:prstGeom>
        </p:spPr>
      </p:pic>
      <p:sp>
        <p:nvSpPr>
          <p:cNvPr id="7" name="TextBox 6">
            <a:extLst>
              <a:ext uri="{FF2B5EF4-FFF2-40B4-BE49-F238E27FC236}">
                <a16:creationId xmlns:a16="http://schemas.microsoft.com/office/drawing/2014/main" id="{BAACAC5C-5599-B5E2-AE00-5DDDA0417A77}"/>
              </a:ext>
            </a:extLst>
          </p:cNvPr>
          <p:cNvSpPr txBox="1"/>
          <p:nvPr/>
        </p:nvSpPr>
        <p:spPr>
          <a:xfrm>
            <a:off x="1281546" y="4305300"/>
            <a:ext cx="8679874" cy="4832092"/>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This task focuses on identifying companies that are actively hiring the most in the dataset. Job postings were grouped by company to calculate the total number of openings for each organization. The analysis highlights employers with the highest recruitment activity and indicates competitive hiring trends. Companies with more openings represent significant opportunities for job seekers. These insights help candidates target their applications strategically and allow recruiters to benchmark hiring patterns. The results were visualized in Power BI for clear comparison and interpretation.</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91E69"/>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0713A9-C973-6257-2677-3433259F47F6}"/>
              </a:ext>
            </a:extLst>
          </p:cNvPr>
          <p:cNvSpPr txBox="1"/>
          <p:nvPr/>
        </p:nvSpPr>
        <p:spPr>
          <a:xfrm>
            <a:off x="0" y="1097459"/>
            <a:ext cx="6089074" cy="769441"/>
          </a:xfrm>
          <a:prstGeom prst="rect">
            <a:avLst/>
          </a:prstGeom>
          <a:noFill/>
        </p:spPr>
        <p:txBody>
          <a:bodyPr wrap="square" rtlCol="0">
            <a:spAutoFit/>
          </a:bodyPr>
          <a:lstStyle/>
          <a:p>
            <a:pPr algn="ctr"/>
            <a:r>
              <a:rPr lang="en-IN" sz="4400" b="1" u="sng" dirty="0">
                <a:solidFill>
                  <a:schemeClr val="accent3"/>
                </a:solidFill>
                <a:latin typeface="Calibri" panose="020F0502020204030204" pitchFamily="34" charset="0"/>
                <a:ea typeface="Calibri" panose="020F0502020204030204" pitchFamily="34" charset="0"/>
                <a:cs typeface="Calibri" panose="020F0502020204030204" pitchFamily="34" charset="0"/>
              </a:rPr>
              <a:t>Task 7 Overview</a:t>
            </a:r>
          </a:p>
        </p:txBody>
      </p:sp>
      <p:sp>
        <p:nvSpPr>
          <p:cNvPr id="3" name="TextBox 2">
            <a:extLst>
              <a:ext uri="{FF2B5EF4-FFF2-40B4-BE49-F238E27FC236}">
                <a16:creationId xmlns:a16="http://schemas.microsoft.com/office/drawing/2014/main" id="{E1814DD0-D11F-2886-1AF9-98A7751485E1}"/>
              </a:ext>
            </a:extLst>
          </p:cNvPr>
          <p:cNvSpPr txBox="1"/>
          <p:nvPr/>
        </p:nvSpPr>
        <p:spPr>
          <a:xfrm>
            <a:off x="1115291" y="3255713"/>
            <a:ext cx="7003474" cy="523220"/>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Task 7 : Job Titles with Most Number of Jobs</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30681006-3B6F-8689-FF5D-74C2F94C86B4}"/>
              </a:ext>
            </a:extLst>
          </p:cNvPr>
          <p:cNvPicPr>
            <a:picLocks noChangeAspect="1"/>
          </p:cNvPicPr>
          <p:nvPr/>
        </p:nvPicPr>
        <p:blipFill>
          <a:blip r:embed="rId2"/>
          <a:stretch>
            <a:fillRect/>
          </a:stretch>
        </p:blipFill>
        <p:spPr>
          <a:xfrm>
            <a:off x="10127671" y="1866900"/>
            <a:ext cx="7003474" cy="4913859"/>
          </a:xfrm>
          <a:prstGeom prst="rect">
            <a:avLst/>
          </a:prstGeom>
        </p:spPr>
      </p:pic>
      <p:sp>
        <p:nvSpPr>
          <p:cNvPr id="7" name="TextBox 6">
            <a:extLst>
              <a:ext uri="{FF2B5EF4-FFF2-40B4-BE49-F238E27FC236}">
                <a16:creationId xmlns:a16="http://schemas.microsoft.com/office/drawing/2014/main" id="{3F588A9A-6CC5-7E66-D8F9-A4DE784F7057}"/>
              </a:ext>
            </a:extLst>
          </p:cNvPr>
          <p:cNvSpPr txBox="1"/>
          <p:nvPr/>
        </p:nvSpPr>
        <p:spPr>
          <a:xfrm>
            <a:off x="1143000" y="5119255"/>
            <a:ext cx="9060874" cy="4401205"/>
          </a:xfrm>
          <a:prstGeom prst="rect">
            <a:avLst/>
          </a:prstGeom>
          <a:noFill/>
        </p:spPr>
        <p:txBody>
          <a:bodyPr wrap="square" rtlCol="0">
            <a:spAutoFit/>
          </a:bodyPr>
          <a:lstStyle/>
          <a:p>
            <a:r>
              <a:rPr lang="en-US" sz="2800" dirty="0">
                <a:solidFill>
                  <a:schemeClr val="bg2"/>
                </a:solidFill>
                <a:latin typeface="Calibri" panose="020F0502020204030204" pitchFamily="34" charset="0"/>
                <a:ea typeface="Calibri" panose="020F0502020204030204" pitchFamily="34" charset="0"/>
                <a:cs typeface="Calibri" panose="020F0502020204030204" pitchFamily="34" charset="0"/>
              </a:rPr>
              <a:t>This task analyzes the demand for different job titles in the dataset. Job postings were grouped by job title to calculate the total number of openings for each role. The analysis helps identify the most in-demand job positions in the current job market. Roles with higher job counts indicate strong industry demand and growth potential. This insight is useful for job seekers to focus on relevant roles and skill development. It also helps organizations understand hiring trends across different positions. The results were visualized in Power BI for easy comparison and clarity</a:t>
            </a:r>
            <a:endParaRPr lang="en-IN" sz="2800" dirty="0">
              <a:solidFill>
                <a:schemeClr val="bg2"/>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325</TotalTime>
  <Words>1104</Words>
  <Application>Microsoft Office PowerPoint</Application>
  <PresentationFormat>Custom</PresentationFormat>
  <Paragraphs>41</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Trebuchet MS</vt:lpstr>
      <vt:lpstr>Calibri</vt:lpstr>
      <vt:lpstr>Arial</vt:lpstr>
      <vt:lpstr>Saira Bold</vt:lpstr>
      <vt:lpstr>Garet</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JOB MARKET ANALYSIS</dc:title>
  <dc:creator>hruthiksh</dc:creator>
  <cp:lastModifiedBy>shhruthik192@gmail.com</cp:lastModifiedBy>
  <cp:revision>2</cp:revision>
  <dcterms:created xsi:type="dcterms:W3CDTF">2006-08-16T00:00:00Z</dcterms:created>
  <dcterms:modified xsi:type="dcterms:W3CDTF">2026-01-05T14:54:21Z</dcterms:modified>
  <dc:identifier>DAG9iM633Q4</dc:identifier>
</cp:coreProperties>
</file>

<file path=docProps/thumbnail.jpeg>
</file>